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5" r:id="rId6"/>
    <p:sldId id="266" r:id="rId7"/>
    <p:sldId id="267" r:id="rId8"/>
    <p:sldId id="27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4F1D3-6ACA-4930-83E3-BF5D1B9B8E5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8F3791-756C-438B-9807-B38906E3C252}">
      <dgm:prSet phldrT="[Текст]"/>
      <dgm:spPr/>
      <dgm:t>
        <a:bodyPr/>
        <a:lstStyle/>
        <a:p>
          <a:r>
            <a:rPr lang="ru-RU" dirty="0" smtClean="0"/>
            <a:t>Утренний блок</a:t>
          </a:r>
        </a:p>
        <a:p>
          <a:r>
            <a:rPr lang="ru-RU" dirty="0" smtClean="0"/>
            <a:t> (продолжительность 7.00- 9.00 ч.)</a:t>
          </a:r>
          <a:endParaRPr lang="ru-RU" dirty="0"/>
        </a:p>
      </dgm:t>
    </dgm:pt>
    <dgm:pt modelId="{F3F1CC4D-AA91-4D85-85B7-77CFCFA2C6B6}" type="parTrans" cxnId="{2B0146A8-B327-4D93-9A02-DE165B7111CD}">
      <dgm:prSet/>
      <dgm:spPr/>
      <dgm:t>
        <a:bodyPr/>
        <a:lstStyle/>
        <a:p>
          <a:endParaRPr lang="ru-RU"/>
        </a:p>
      </dgm:t>
    </dgm:pt>
    <dgm:pt modelId="{A9D2F3F2-134A-4CC7-9635-5AC428F85B58}" type="sibTrans" cxnId="{2B0146A8-B327-4D93-9A02-DE165B7111CD}">
      <dgm:prSet/>
      <dgm:spPr/>
      <dgm:t>
        <a:bodyPr/>
        <a:lstStyle/>
        <a:p>
          <a:endParaRPr lang="ru-RU"/>
        </a:p>
      </dgm:t>
    </dgm:pt>
    <dgm:pt modelId="{4341BBC9-C3FF-458D-8DB4-7A6202DC9AB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Совместная деятельность педагога с ребёнком</a:t>
          </a:r>
          <a:endParaRPr lang="ru-RU" sz="1600" b="1" dirty="0">
            <a:solidFill>
              <a:srgbClr val="7030A0"/>
            </a:solidFill>
          </a:endParaRPr>
        </a:p>
      </dgm:t>
    </dgm:pt>
    <dgm:pt modelId="{6EBE1BCF-3580-425C-B25E-646A6F81EE0F}" type="parTrans" cxnId="{FE383425-6EE6-4163-83A7-571983FFF824}">
      <dgm:prSet/>
      <dgm:spPr/>
      <dgm:t>
        <a:bodyPr/>
        <a:lstStyle/>
        <a:p>
          <a:endParaRPr lang="ru-RU"/>
        </a:p>
      </dgm:t>
    </dgm:pt>
    <dgm:pt modelId="{ABE2028B-DCE7-4EA8-BE0E-F180288B7238}" type="sibTrans" cxnId="{FE383425-6EE6-4163-83A7-571983FFF824}">
      <dgm:prSet/>
      <dgm:spPr/>
      <dgm:t>
        <a:bodyPr/>
        <a:lstStyle/>
        <a:p>
          <a:endParaRPr lang="ru-RU"/>
        </a:p>
      </dgm:t>
    </dgm:pt>
    <dgm:pt modelId="{D7955808-ED9E-4175-9780-C9A37D87F4D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Свободная самостоятельная игровая деятельность детей</a:t>
          </a:r>
          <a:endParaRPr lang="ru-RU" sz="1600" b="1" dirty="0">
            <a:solidFill>
              <a:srgbClr val="7030A0"/>
            </a:solidFill>
          </a:endParaRPr>
        </a:p>
      </dgm:t>
    </dgm:pt>
    <dgm:pt modelId="{A8BAC74A-DC05-42A9-90E1-0754B0B7F14A}" type="parTrans" cxnId="{1895BD52-EF2E-4C00-B9B3-C65508B68C45}">
      <dgm:prSet/>
      <dgm:spPr/>
      <dgm:t>
        <a:bodyPr/>
        <a:lstStyle/>
        <a:p>
          <a:endParaRPr lang="ru-RU"/>
        </a:p>
      </dgm:t>
    </dgm:pt>
    <dgm:pt modelId="{133A51B0-4D36-4809-8306-D2266A578F80}" type="sibTrans" cxnId="{1895BD52-EF2E-4C00-B9B3-C65508B68C45}">
      <dgm:prSet/>
      <dgm:spPr/>
      <dgm:t>
        <a:bodyPr/>
        <a:lstStyle/>
        <a:p>
          <a:endParaRPr lang="ru-RU"/>
        </a:p>
      </dgm:t>
    </dgm:pt>
    <dgm:pt modelId="{F53E5E17-8A78-4839-AEC5-2B89AF113AB2}">
      <dgm:prSet phldrT="[Текст]"/>
      <dgm:spPr/>
      <dgm:t>
        <a:bodyPr/>
        <a:lstStyle/>
        <a:p>
          <a:r>
            <a:rPr lang="ru-RU" dirty="0" smtClean="0"/>
            <a:t>Образовательный блок</a:t>
          </a:r>
        </a:p>
        <a:p>
          <a:r>
            <a:rPr lang="ru-RU" dirty="0" smtClean="0"/>
            <a:t> (продолжительность с 9.00-12.30 ч.)</a:t>
          </a:r>
          <a:endParaRPr lang="ru-RU" dirty="0"/>
        </a:p>
      </dgm:t>
    </dgm:pt>
    <dgm:pt modelId="{95993EA2-4A32-4250-B654-CDA269B8A986}" type="parTrans" cxnId="{F91AC296-A20D-4257-A8CD-B0966919991E}">
      <dgm:prSet/>
      <dgm:spPr/>
      <dgm:t>
        <a:bodyPr/>
        <a:lstStyle/>
        <a:p>
          <a:endParaRPr lang="ru-RU"/>
        </a:p>
      </dgm:t>
    </dgm:pt>
    <dgm:pt modelId="{E4CD4EF5-CC72-428C-81D4-C53F64CA4A31}" type="sibTrans" cxnId="{F91AC296-A20D-4257-A8CD-B0966919991E}">
      <dgm:prSet/>
      <dgm:spPr/>
      <dgm:t>
        <a:bodyPr/>
        <a:lstStyle/>
        <a:p>
          <a:endParaRPr lang="ru-RU"/>
        </a:p>
      </dgm:t>
    </dgm:pt>
    <dgm:pt modelId="{8CEADE59-A876-423F-994B-2A50679519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Организованное обучение согласно учебного плана (см. ООП ДО)</a:t>
          </a:r>
          <a:endParaRPr lang="ru-RU" sz="1600" b="1" dirty="0">
            <a:solidFill>
              <a:srgbClr val="7030A0"/>
            </a:solidFill>
          </a:endParaRPr>
        </a:p>
      </dgm:t>
    </dgm:pt>
    <dgm:pt modelId="{5382492C-DE68-4935-96B2-B768BEFFF966}" type="parTrans" cxnId="{6A209BB9-5322-4E99-8451-54B8BDC0A59D}">
      <dgm:prSet/>
      <dgm:spPr/>
      <dgm:t>
        <a:bodyPr/>
        <a:lstStyle/>
        <a:p>
          <a:endParaRPr lang="ru-RU"/>
        </a:p>
      </dgm:t>
    </dgm:pt>
    <dgm:pt modelId="{FDC46DBB-C2A7-4CA9-B637-FAA96454BC52}" type="sibTrans" cxnId="{6A209BB9-5322-4E99-8451-54B8BDC0A59D}">
      <dgm:prSet/>
      <dgm:spPr/>
      <dgm:t>
        <a:bodyPr/>
        <a:lstStyle/>
        <a:p>
          <a:endParaRPr lang="ru-RU"/>
        </a:p>
      </dgm:t>
    </dgm:pt>
    <dgm:pt modelId="{1652F7B6-EC03-4AEE-9A8E-81766484F092}">
      <dgm:prSet phldrT="[Текст]"/>
      <dgm:spPr/>
      <dgm:t>
        <a:bodyPr/>
        <a:lstStyle/>
        <a:p>
          <a:r>
            <a:rPr lang="ru-RU" dirty="0" smtClean="0"/>
            <a:t>Вечерний блок </a:t>
          </a:r>
        </a:p>
        <a:p>
          <a:r>
            <a:rPr lang="ru-RU" dirty="0" smtClean="0"/>
            <a:t>(продолжительность с 15.00-19.00 ч.)</a:t>
          </a:r>
          <a:endParaRPr lang="ru-RU" dirty="0"/>
        </a:p>
      </dgm:t>
    </dgm:pt>
    <dgm:pt modelId="{6C7181CA-D8C0-492F-AA99-34FED228AE7B}" type="parTrans" cxnId="{7BEA729D-14BC-492B-A0BB-2B98553F110E}">
      <dgm:prSet/>
      <dgm:spPr/>
      <dgm:t>
        <a:bodyPr/>
        <a:lstStyle/>
        <a:p>
          <a:endParaRPr lang="ru-RU"/>
        </a:p>
      </dgm:t>
    </dgm:pt>
    <dgm:pt modelId="{0F82B335-632E-4B6D-B3C9-A938CA000D54}" type="sibTrans" cxnId="{7BEA729D-14BC-492B-A0BB-2B98553F110E}">
      <dgm:prSet/>
      <dgm:spPr/>
      <dgm:t>
        <a:bodyPr/>
        <a:lstStyle/>
        <a:p>
          <a:endParaRPr lang="ru-RU"/>
        </a:p>
      </dgm:t>
    </dgm:pt>
    <dgm:pt modelId="{747E0556-99F3-4CDF-B06D-71772CB19FB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Кружковая деятельность и индивидуальная работа</a:t>
          </a:r>
          <a:endParaRPr lang="ru-RU" sz="1600" b="1" dirty="0">
            <a:solidFill>
              <a:srgbClr val="7030A0"/>
            </a:solidFill>
          </a:endParaRPr>
        </a:p>
      </dgm:t>
    </dgm:pt>
    <dgm:pt modelId="{7E0E7E83-3BF2-4BE0-B1F7-54BBEA52449B}" type="parTrans" cxnId="{11015ED7-1E7A-4C93-81FF-B286E2441B0F}">
      <dgm:prSet/>
      <dgm:spPr/>
      <dgm:t>
        <a:bodyPr/>
        <a:lstStyle/>
        <a:p>
          <a:endParaRPr lang="ru-RU"/>
        </a:p>
      </dgm:t>
    </dgm:pt>
    <dgm:pt modelId="{14157231-3989-4DBB-B285-37B188A068BB}" type="sibTrans" cxnId="{11015ED7-1E7A-4C93-81FF-B286E2441B0F}">
      <dgm:prSet/>
      <dgm:spPr/>
      <dgm:t>
        <a:bodyPr/>
        <a:lstStyle/>
        <a:p>
          <a:endParaRPr lang="ru-RU"/>
        </a:p>
      </dgm:t>
    </dgm:pt>
    <dgm:pt modelId="{8D3297A8-AF3E-4F61-87B3-243929A6084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Самостоятельная игровая деятельность детей</a:t>
          </a:r>
          <a:endParaRPr lang="ru-RU" sz="1600" b="1" dirty="0">
            <a:solidFill>
              <a:srgbClr val="7030A0"/>
            </a:solidFill>
          </a:endParaRPr>
        </a:p>
      </dgm:t>
    </dgm:pt>
    <dgm:pt modelId="{16616935-D900-4F14-B6EE-F63309D5A5D3}" type="parTrans" cxnId="{B798D709-9052-400A-824E-7A173D78E57E}">
      <dgm:prSet/>
      <dgm:spPr/>
      <dgm:t>
        <a:bodyPr/>
        <a:lstStyle/>
        <a:p>
          <a:endParaRPr lang="ru-RU"/>
        </a:p>
      </dgm:t>
    </dgm:pt>
    <dgm:pt modelId="{8C277EBC-C821-4A28-BE26-F3C3CB886237}" type="sibTrans" cxnId="{B798D709-9052-400A-824E-7A173D78E57E}">
      <dgm:prSet/>
      <dgm:spPr/>
      <dgm:t>
        <a:bodyPr/>
        <a:lstStyle/>
        <a:p>
          <a:endParaRPr lang="ru-RU"/>
        </a:p>
      </dgm:t>
    </dgm:pt>
    <dgm:pt modelId="{48313032-CC61-4373-91AE-F6CAC806D19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Совместная деятельность педагога с ребёнком</a:t>
          </a:r>
          <a:endParaRPr lang="ru-RU" sz="1600" b="1" dirty="0">
            <a:solidFill>
              <a:srgbClr val="7030A0"/>
            </a:solidFill>
          </a:endParaRPr>
        </a:p>
      </dgm:t>
    </dgm:pt>
    <dgm:pt modelId="{6368E7D5-F385-412F-9C7F-E836ADEAC9B8}" type="parTrans" cxnId="{BE8CB48A-A705-4AE7-A2F1-090F0A7A719F}">
      <dgm:prSet/>
      <dgm:spPr/>
      <dgm:t>
        <a:bodyPr/>
        <a:lstStyle/>
        <a:p>
          <a:endParaRPr lang="ru-RU"/>
        </a:p>
      </dgm:t>
    </dgm:pt>
    <dgm:pt modelId="{3E795763-EE45-4364-88A6-B579EB204A5E}" type="sibTrans" cxnId="{BE8CB48A-A705-4AE7-A2F1-090F0A7A719F}">
      <dgm:prSet/>
      <dgm:spPr/>
      <dgm:t>
        <a:bodyPr/>
        <a:lstStyle/>
        <a:p>
          <a:endParaRPr lang="ru-RU"/>
        </a:p>
      </dgm:t>
    </dgm:pt>
    <dgm:pt modelId="{809F8B87-4FB3-4C88-81C6-2307BC23BEE2}">
      <dgm:prSet phldrT="[Текст]" custT="1"/>
      <dgm:spPr/>
      <dgm:t>
        <a:bodyPr/>
        <a:lstStyle/>
        <a:p>
          <a:endParaRPr lang="ru-RU" sz="1600" b="1" dirty="0">
            <a:solidFill>
              <a:srgbClr val="7030A0"/>
            </a:solidFill>
          </a:endParaRPr>
        </a:p>
      </dgm:t>
    </dgm:pt>
    <dgm:pt modelId="{855EC89D-DC91-42C4-A0DC-3F674F4ADCF7}" type="parTrans" cxnId="{D34D74B9-4B3D-49A2-A69C-87CEEAB3F22E}">
      <dgm:prSet/>
      <dgm:spPr/>
      <dgm:t>
        <a:bodyPr/>
        <a:lstStyle/>
        <a:p>
          <a:endParaRPr lang="ru-RU"/>
        </a:p>
      </dgm:t>
    </dgm:pt>
    <dgm:pt modelId="{A7D6E9EB-15EE-4425-996C-7126B21392DF}" type="sibTrans" cxnId="{D34D74B9-4B3D-49A2-A69C-87CEEAB3F22E}">
      <dgm:prSet/>
      <dgm:spPr/>
      <dgm:t>
        <a:bodyPr/>
        <a:lstStyle/>
        <a:p>
          <a:endParaRPr lang="ru-RU"/>
        </a:p>
      </dgm:t>
    </dgm:pt>
    <dgm:pt modelId="{69F9D6EC-8172-4064-92BD-A71646641EA3}">
      <dgm:prSet phldrT="[Текст]" custT="1"/>
      <dgm:spPr/>
      <dgm:t>
        <a:bodyPr/>
        <a:lstStyle/>
        <a:p>
          <a:endParaRPr lang="ru-RU" sz="1600" b="1" dirty="0">
            <a:solidFill>
              <a:srgbClr val="7030A0"/>
            </a:solidFill>
          </a:endParaRPr>
        </a:p>
      </dgm:t>
    </dgm:pt>
    <dgm:pt modelId="{67E5057C-E392-4A0A-9CB3-3CA487056842}" type="parTrans" cxnId="{A0A46716-430E-4C67-A61C-62CE9B51761C}">
      <dgm:prSet/>
      <dgm:spPr/>
      <dgm:t>
        <a:bodyPr/>
        <a:lstStyle/>
        <a:p>
          <a:endParaRPr lang="ru-RU"/>
        </a:p>
      </dgm:t>
    </dgm:pt>
    <dgm:pt modelId="{4437AD70-7B54-499A-8EBD-C56D4AC2E7A0}" type="sibTrans" cxnId="{A0A46716-430E-4C67-A61C-62CE9B51761C}">
      <dgm:prSet/>
      <dgm:spPr/>
      <dgm:t>
        <a:bodyPr/>
        <a:lstStyle/>
        <a:p>
          <a:endParaRPr lang="ru-RU"/>
        </a:p>
      </dgm:t>
    </dgm:pt>
    <dgm:pt modelId="{9D0EA58B-C9FA-47B7-A2B3-2CC4BDA70E24}">
      <dgm:prSet phldrT="[Текст]" custT="1"/>
      <dgm:spPr/>
      <dgm:t>
        <a:bodyPr/>
        <a:lstStyle/>
        <a:p>
          <a:endParaRPr lang="ru-RU" sz="1600" b="1" dirty="0">
            <a:solidFill>
              <a:srgbClr val="7030A0"/>
            </a:solidFill>
          </a:endParaRPr>
        </a:p>
      </dgm:t>
    </dgm:pt>
    <dgm:pt modelId="{1EFC5FF8-E6B3-4B05-8407-082E2A73E695}" type="parTrans" cxnId="{F47BE083-436A-4A6D-A5E4-BBFC89051912}">
      <dgm:prSet/>
      <dgm:spPr/>
      <dgm:t>
        <a:bodyPr/>
        <a:lstStyle/>
        <a:p>
          <a:endParaRPr lang="ru-RU"/>
        </a:p>
      </dgm:t>
    </dgm:pt>
    <dgm:pt modelId="{EA740F98-1636-451C-A276-37D98996817C}" type="sibTrans" cxnId="{F47BE083-436A-4A6D-A5E4-BBFC89051912}">
      <dgm:prSet/>
      <dgm:spPr/>
      <dgm:t>
        <a:bodyPr/>
        <a:lstStyle/>
        <a:p>
          <a:endParaRPr lang="ru-RU"/>
        </a:p>
      </dgm:t>
    </dgm:pt>
    <dgm:pt modelId="{D79FAEC7-6422-4FC9-9BFF-84DB1A6DE883}" type="pres">
      <dgm:prSet presAssocID="{4214F1D3-6ACA-4930-83E3-BF5D1B9B8E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86734-53C8-4242-9649-6D399446582C}" type="pres">
      <dgm:prSet presAssocID="{128F3791-756C-438B-9807-B38906E3C252}" presName="linNode" presStyleCnt="0"/>
      <dgm:spPr/>
    </dgm:pt>
    <dgm:pt modelId="{E4618D1B-3F8B-4857-9725-A6CFCE0323A2}" type="pres">
      <dgm:prSet presAssocID="{128F3791-756C-438B-9807-B38906E3C25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9EA49-F468-490C-AB04-C97C09DB5913}" type="pres">
      <dgm:prSet presAssocID="{128F3791-756C-438B-9807-B38906E3C25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080B3-E7AA-4F96-842D-3CCA4C5D83D3}" type="pres">
      <dgm:prSet presAssocID="{A9D2F3F2-134A-4CC7-9635-5AC428F85B58}" presName="sp" presStyleCnt="0"/>
      <dgm:spPr/>
    </dgm:pt>
    <dgm:pt modelId="{A4CE8904-D658-40AB-AA0E-59B8798C3807}" type="pres">
      <dgm:prSet presAssocID="{F53E5E17-8A78-4839-AEC5-2B89AF113AB2}" presName="linNode" presStyleCnt="0"/>
      <dgm:spPr/>
    </dgm:pt>
    <dgm:pt modelId="{B38BF825-5EBD-48CD-981E-0B09645B1388}" type="pres">
      <dgm:prSet presAssocID="{F53E5E17-8A78-4839-AEC5-2B89AF113AB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5BF3A-C8B6-4509-B1B4-FD02C62DC731}" type="pres">
      <dgm:prSet presAssocID="{F53E5E17-8A78-4839-AEC5-2B89AF113AB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2971A-71F8-4855-A1F8-224BFF7D9334}" type="pres">
      <dgm:prSet presAssocID="{E4CD4EF5-CC72-428C-81D4-C53F64CA4A31}" presName="sp" presStyleCnt="0"/>
      <dgm:spPr/>
    </dgm:pt>
    <dgm:pt modelId="{0DB186A6-7DD6-40DE-9ACE-58B536F38679}" type="pres">
      <dgm:prSet presAssocID="{1652F7B6-EC03-4AEE-9A8E-81766484F092}" presName="linNode" presStyleCnt="0"/>
      <dgm:spPr/>
    </dgm:pt>
    <dgm:pt modelId="{87F525B9-6FE5-44C2-9335-3F35726E86D7}" type="pres">
      <dgm:prSet presAssocID="{1652F7B6-EC03-4AEE-9A8E-81766484F0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C3E3F-DBE6-4067-A91F-5111686B5064}" type="pres">
      <dgm:prSet presAssocID="{1652F7B6-EC03-4AEE-9A8E-81766484F092}" presName="descendantText" presStyleLbl="alignAccFollowNode1" presStyleIdx="2" presStyleCnt="3" custScaleY="134838" custLinFactNeighborX="-966" custLinFactNeighborY="-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BE083-436A-4A6D-A5E4-BBFC89051912}" srcId="{1652F7B6-EC03-4AEE-9A8E-81766484F092}" destId="{9D0EA58B-C9FA-47B7-A2B3-2CC4BDA70E24}" srcOrd="3" destOrd="0" parTransId="{1EFC5FF8-E6B3-4B05-8407-082E2A73E695}" sibTransId="{EA740F98-1636-451C-A276-37D98996817C}"/>
    <dgm:cxn modelId="{A0A46716-430E-4C67-A61C-62CE9B51761C}" srcId="{1652F7B6-EC03-4AEE-9A8E-81766484F092}" destId="{69F9D6EC-8172-4064-92BD-A71646641EA3}" srcOrd="1" destOrd="0" parTransId="{67E5057C-E392-4A0A-9CB3-3CA487056842}" sibTransId="{4437AD70-7B54-499A-8EBD-C56D4AC2E7A0}"/>
    <dgm:cxn modelId="{57797B2D-66D0-4E21-AB2A-B7DB4AFE146D}" type="presOf" srcId="{4214F1D3-6ACA-4930-83E3-BF5D1B9B8E52}" destId="{D79FAEC7-6422-4FC9-9BFF-84DB1A6DE883}" srcOrd="0" destOrd="0" presId="urn:microsoft.com/office/officeart/2005/8/layout/vList5"/>
    <dgm:cxn modelId="{11015ED7-1E7A-4C93-81FF-B286E2441B0F}" srcId="{1652F7B6-EC03-4AEE-9A8E-81766484F092}" destId="{747E0556-99F3-4CDF-B06D-71772CB19FBE}" srcOrd="0" destOrd="0" parTransId="{7E0E7E83-3BF2-4BE0-B1F7-54BBEA52449B}" sibTransId="{14157231-3989-4DBB-B285-37B188A068BB}"/>
    <dgm:cxn modelId="{E8B25A95-86E0-49EE-9D39-AA253688F26F}" type="presOf" srcId="{9D0EA58B-C9FA-47B7-A2B3-2CC4BDA70E24}" destId="{5A9C3E3F-DBE6-4067-A91F-5111686B5064}" srcOrd="0" destOrd="3" presId="urn:microsoft.com/office/officeart/2005/8/layout/vList5"/>
    <dgm:cxn modelId="{E7F911E8-679D-41E4-83A2-7B4CF7D19C7F}" type="presOf" srcId="{8D3297A8-AF3E-4F61-87B3-243929A6084A}" destId="{5A9C3E3F-DBE6-4067-A91F-5111686B5064}" srcOrd="0" destOrd="2" presId="urn:microsoft.com/office/officeart/2005/8/layout/vList5"/>
    <dgm:cxn modelId="{FDB228BF-D21C-44B1-BA6F-BBC1C8AE2B0B}" type="presOf" srcId="{D7955808-ED9E-4175-9780-C9A37D87F4D5}" destId="{89F9EA49-F468-490C-AB04-C97C09DB5913}" srcOrd="0" destOrd="2" presId="urn:microsoft.com/office/officeart/2005/8/layout/vList5"/>
    <dgm:cxn modelId="{FE383425-6EE6-4163-83A7-571983FFF824}" srcId="{128F3791-756C-438B-9807-B38906E3C252}" destId="{4341BBC9-C3FF-458D-8DB4-7A6202DC9ABC}" srcOrd="0" destOrd="0" parTransId="{6EBE1BCF-3580-425C-B25E-646A6F81EE0F}" sibTransId="{ABE2028B-DCE7-4EA8-BE0E-F180288B7238}"/>
    <dgm:cxn modelId="{7BEA729D-14BC-492B-A0BB-2B98553F110E}" srcId="{4214F1D3-6ACA-4930-83E3-BF5D1B9B8E52}" destId="{1652F7B6-EC03-4AEE-9A8E-81766484F092}" srcOrd="2" destOrd="0" parTransId="{6C7181CA-D8C0-492F-AA99-34FED228AE7B}" sibTransId="{0F82B335-632E-4B6D-B3C9-A938CA000D54}"/>
    <dgm:cxn modelId="{2B0146A8-B327-4D93-9A02-DE165B7111CD}" srcId="{4214F1D3-6ACA-4930-83E3-BF5D1B9B8E52}" destId="{128F3791-756C-438B-9807-B38906E3C252}" srcOrd="0" destOrd="0" parTransId="{F3F1CC4D-AA91-4D85-85B7-77CFCFA2C6B6}" sibTransId="{A9D2F3F2-134A-4CC7-9635-5AC428F85B58}"/>
    <dgm:cxn modelId="{032C2B8D-98A3-4227-9AE9-B74210B0A504}" type="presOf" srcId="{809F8B87-4FB3-4C88-81C6-2307BC23BEE2}" destId="{89F9EA49-F468-490C-AB04-C97C09DB5913}" srcOrd="0" destOrd="1" presId="urn:microsoft.com/office/officeart/2005/8/layout/vList5"/>
    <dgm:cxn modelId="{F91AC296-A20D-4257-A8CD-B0966919991E}" srcId="{4214F1D3-6ACA-4930-83E3-BF5D1B9B8E52}" destId="{F53E5E17-8A78-4839-AEC5-2B89AF113AB2}" srcOrd="1" destOrd="0" parTransId="{95993EA2-4A32-4250-B654-CDA269B8A986}" sibTransId="{E4CD4EF5-CC72-428C-81D4-C53F64CA4A31}"/>
    <dgm:cxn modelId="{7051504A-F03B-4879-9628-F7264838764C}" type="presOf" srcId="{F53E5E17-8A78-4839-AEC5-2B89AF113AB2}" destId="{B38BF825-5EBD-48CD-981E-0B09645B1388}" srcOrd="0" destOrd="0" presId="urn:microsoft.com/office/officeart/2005/8/layout/vList5"/>
    <dgm:cxn modelId="{25F60007-3E51-4611-941F-BDECFEF77322}" type="presOf" srcId="{1652F7B6-EC03-4AEE-9A8E-81766484F092}" destId="{87F525B9-6FE5-44C2-9335-3F35726E86D7}" srcOrd="0" destOrd="0" presId="urn:microsoft.com/office/officeart/2005/8/layout/vList5"/>
    <dgm:cxn modelId="{9129F95E-F2D5-4B88-9BFC-C97FDF5AEE01}" type="presOf" srcId="{4341BBC9-C3FF-458D-8DB4-7A6202DC9ABC}" destId="{89F9EA49-F468-490C-AB04-C97C09DB5913}" srcOrd="0" destOrd="0" presId="urn:microsoft.com/office/officeart/2005/8/layout/vList5"/>
    <dgm:cxn modelId="{51EA926E-DB7E-4537-8921-B065A17CB988}" type="presOf" srcId="{8CEADE59-A876-423F-994B-2A5067951969}" destId="{6035BF3A-C8B6-4509-B1B4-FD02C62DC731}" srcOrd="0" destOrd="0" presId="urn:microsoft.com/office/officeart/2005/8/layout/vList5"/>
    <dgm:cxn modelId="{6A209BB9-5322-4E99-8451-54B8BDC0A59D}" srcId="{F53E5E17-8A78-4839-AEC5-2B89AF113AB2}" destId="{8CEADE59-A876-423F-994B-2A5067951969}" srcOrd="0" destOrd="0" parTransId="{5382492C-DE68-4935-96B2-B768BEFFF966}" sibTransId="{FDC46DBB-C2A7-4CA9-B637-FAA96454BC52}"/>
    <dgm:cxn modelId="{B07DDF49-A8DB-4D33-AAFA-522D8F62204A}" type="presOf" srcId="{128F3791-756C-438B-9807-B38906E3C252}" destId="{E4618D1B-3F8B-4857-9725-A6CFCE0323A2}" srcOrd="0" destOrd="0" presId="urn:microsoft.com/office/officeart/2005/8/layout/vList5"/>
    <dgm:cxn modelId="{36E7203B-4616-4257-ABAE-D8F7A48488CF}" type="presOf" srcId="{48313032-CC61-4373-91AE-F6CAC806D190}" destId="{5A9C3E3F-DBE6-4067-A91F-5111686B5064}" srcOrd="0" destOrd="4" presId="urn:microsoft.com/office/officeart/2005/8/layout/vList5"/>
    <dgm:cxn modelId="{3B3B6EA4-FD54-41AF-941A-CCA05DC0FC8C}" type="presOf" srcId="{69F9D6EC-8172-4064-92BD-A71646641EA3}" destId="{5A9C3E3F-DBE6-4067-A91F-5111686B5064}" srcOrd="0" destOrd="1" presId="urn:microsoft.com/office/officeart/2005/8/layout/vList5"/>
    <dgm:cxn modelId="{B798D709-9052-400A-824E-7A173D78E57E}" srcId="{1652F7B6-EC03-4AEE-9A8E-81766484F092}" destId="{8D3297A8-AF3E-4F61-87B3-243929A6084A}" srcOrd="2" destOrd="0" parTransId="{16616935-D900-4F14-B6EE-F63309D5A5D3}" sibTransId="{8C277EBC-C821-4A28-BE26-F3C3CB886237}"/>
    <dgm:cxn modelId="{378DC779-A2C5-4E68-B756-56C64C2E7E60}" type="presOf" srcId="{747E0556-99F3-4CDF-B06D-71772CB19FBE}" destId="{5A9C3E3F-DBE6-4067-A91F-5111686B5064}" srcOrd="0" destOrd="0" presId="urn:microsoft.com/office/officeart/2005/8/layout/vList5"/>
    <dgm:cxn modelId="{BE8CB48A-A705-4AE7-A2F1-090F0A7A719F}" srcId="{1652F7B6-EC03-4AEE-9A8E-81766484F092}" destId="{48313032-CC61-4373-91AE-F6CAC806D190}" srcOrd="4" destOrd="0" parTransId="{6368E7D5-F385-412F-9C7F-E836ADEAC9B8}" sibTransId="{3E795763-EE45-4364-88A6-B579EB204A5E}"/>
    <dgm:cxn modelId="{1895BD52-EF2E-4C00-B9B3-C65508B68C45}" srcId="{128F3791-756C-438B-9807-B38906E3C252}" destId="{D7955808-ED9E-4175-9780-C9A37D87F4D5}" srcOrd="2" destOrd="0" parTransId="{A8BAC74A-DC05-42A9-90E1-0754B0B7F14A}" sibTransId="{133A51B0-4D36-4809-8306-D2266A578F80}"/>
    <dgm:cxn modelId="{D34D74B9-4B3D-49A2-A69C-87CEEAB3F22E}" srcId="{128F3791-756C-438B-9807-B38906E3C252}" destId="{809F8B87-4FB3-4C88-81C6-2307BC23BEE2}" srcOrd="1" destOrd="0" parTransId="{855EC89D-DC91-42C4-A0DC-3F674F4ADCF7}" sibTransId="{A7D6E9EB-15EE-4425-996C-7126B21392DF}"/>
    <dgm:cxn modelId="{5C2D5F7B-0723-4FD9-AD13-D5363606D1C1}" type="presParOf" srcId="{D79FAEC7-6422-4FC9-9BFF-84DB1A6DE883}" destId="{02E86734-53C8-4242-9649-6D399446582C}" srcOrd="0" destOrd="0" presId="urn:microsoft.com/office/officeart/2005/8/layout/vList5"/>
    <dgm:cxn modelId="{28FEDD0F-70B2-48BF-8F5A-5CAA2E5A155F}" type="presParOf" srcId="{02E86734-53C8-4242-9649-6D399446582C}" destId="{E4618D1B-3F8B-4857-9725-A6CFCE0323A2}" srcOrd="0" destOrd="0" presId="urn:microsoft.com/office/officeart/2005/8/layout/vList5"/>
    <dgm:cxn modelId="{0834C452-3268-42C9-A53B-6F1EC90340EF}" type="presParOf" srcId="{02E86734-53C8-4242-9649-6D399446582C}" destId="{89F9EA49-F468-490C-AB04-C97C09DB5913}" srcOrd="1" destOrd="0" presId="urn:microsoft.com/office/officeart/2005/8/layout/vList5"/>
    <dgm:cxn modelId="{9C7DD80B-05CB-4E01-B385-F36C7A47FBFE}" type="presParOf" srcId="{D79FAEC7-6422-4FC9-9BFF-84DB1A6DE883}" destId="{1A3080B3-E7AA-4F96-842D-3CCA4C5D83D3}" srcOrd="1" destOrd="0" presId="urn:microsoft.com/office/officeart/2005/8/layout/vList5"/>
    <dgm:cxn modelId="{2193C422-3A20-4FBA-ACF4-88B77C1F7D11}" type="presParOf" srcId="{D79FAEC7-6422-4FC9-9BFF-84DB1A6DE883}" destId="{A4CE8904-D658-40AB-AA0E-59B8798C3807}" srcOrd="2" destOrd="0" presId="urn:microsoft.com/office/officeart/2005/8/layout/vList5"/>
    <dgm:cxn modelId="{CB0E7F6E-0F83-4127-8C77-8F5D1CB67A2C}" type="presParOf" srcId="{A4CE8904-D658-40AB-AA0E-59B8798C3807}" destId="{B38BF825-5EBD-48CD-981E-0B09645B1388}" srcOrd="0" destOrd="0" presId="urn:microsoft.com/office/officeart/2005/8/layout/vList5"/>
    <dgm:cxn modelId="{1BF3D9F7-F46F-438C-9D46-E849B4F66473}" type="presParOf" srcId="{A4CE8904-D658-40AB-AA0E-59B8798C3807}" destId="{6035BF3A-C8B6-4509-B1B4-FD02C62DC731}" srcOrd="1" destOrd="0" presId="urn:microsoft.com/office/officeart/2005/8/layout/vList5"/>
    <dgm:cxn modelId="{9473F864-25CE-4122-80DB-5E606C13706E}" type="presParOf" srcId="{D79FAEC7-6422-4FC9-9BFF-84DB1A6DE883}" destId="{9EA2971A-71F8-4855-A1F8-224BFF7D9334}" srcOrd="3" destOrd="0" presId="urn:microsoft.com/office/officeart/2005/8/layout/vList5"/>
    <dgm:cxn modelId="{793B5760-63E9-46CE-8DFA-E261654D24DA}" type="presParOf" srcId="{D79FAEC7-6422-4FC9-9BFF-84DB1A6DE883}" destId="{0DB186A6-7DD6-40DE-9ACE-58B536F38679}" srcOrd="4" destOrd="0" presId="urn:microsoft.com/office/officeart/2005/8/layout/vList5"/>
    <dgm:cxn modelId="{7686B8A4-8AC8-4EA5-9506-831CC477E57A}" type="presParOf" srcId="{0DB186A6-7DD6-40DE-9ACE-58B536F38679}" destId="{87F525B9-6FE5-44C2-9335-3F35726E86D7}" srcOrd="0" destOrd="0" presId="urn:microsoft.com/office/officeart/2005/8/layout/vList5"/>
    <dgm:cxn modelId="{8B196374-D7D2-43C3-9ED1-B82377B340BA}" type="presParOf" srcId="{0DB186A6-7DD6-40DE-9ACE-58B536F38679}" destId="{5A9C3E3F-DBE6-4067-A91F-5111686B50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10AD3-4465-424F-9F63-9F3ED7C7910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EB04D8-E1BD-4BF8-B199-FA62EE5C6047}">
      <dgm:prSet phldrT="[Текст]" custT="1"/>
      <dgm:spPr/>
      <dgm:t>
        <a:bodyPr/>
        <a:lstStyle/>
        <a:p>
          <a:r>
            <a:rPr lang="ru-RU" sz="2000" dirty="0" smtClean="0"/>
            <a:t>Ранний возраст</a:t>
          </a:r>
        </a:p>
        <a:p>
          <a:r>
            <a:rPr lang="ru-RU" sz="2000" dirty="0" smtClean="0"/>
            <a:t> (2-3 года)</a:t>
          </a:r>
          <a:endParaRPr lang="ru-RU" sz="2000" dirty="0"/>
        </a:p>
      </dgm:t>
    </dgm:pt>
    <dgm:pt modelId="{14E44932-B672-47B9-8CF9-D1BD1E4FBB8C}" type="parTrans" cxnId="{A510A3F4-20BA-45CF-884B-3DAB2F406CE3}">
      <dgm:prSet/>
      <dgm:spPr/>
      <dgm:t>
        <a:bodyPr/>
        <a:lstStyle/>
        <a:p>
          <a:endParaRPr lang="ru-RU"/>
        </a:p>
      </dgm:t>
    </dgm:pt>
    <dgm:pt modelId="{64DDF2E1-E5DF-43C0-A320-9FDB410EAA74}" type="sibTrans" cxnId="{A510A3F4-20BA-45CF-884B-3DAB2F406CE3}">
      <dgm:prSet/>
      <dgm:spPr/>
      <dgm:t>
        <a:bodyPr/>
        <a:lstStyle/>
        <a:p>
          <a:endParaRPr lang="ru-RU"/>
        </a:p>
      </dgm:t>
    </dgm:pt>
    <dgm:pt modelId="{7778ACB1-7011-4489-9C4A-CE6FA8E4FF4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Предметная деятельность, экспериментирование с материалами и веществами (песок, вода, тесто и прочее)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F0F53-CEF6-4405-85D5-8E42C0BC56D2}" type="parTrans" cxnId="{1C53A7B2-5331-4D3A-AAC5-49621E8B11CA}">
      <dgm:prSet/>
      <dgm:spPr/>
      <dgm:t>
        <a:bodyPr/>
        <a:lstStyle/>
        <a:p>
          <a:endParaRPr lang="ru-RU"/>
        </a:p>
      </dgm:t>
    </dgm:pt>
    <dgm:pt modelId="{0D15E628-995E-453B-A8A7-E0CF20CA6F36}" type="sibTrans" cxnId="{1C53A7B2-5331-4D3A-AAC5-49621E8B11CA}">
      <dgm:prSet/>
      <dgm:spPr/>
      <dgm:t>
        <a:bodyPr/>
        <a:lstStyle/>
        <a:p>
          <a:endParaRPr lang="ru-RU"/>
        </a:p>
      </dgm:t>
    </dgm:pt>
    <dgm:pt modelId="{52CD3DC3-0EEE-4161-B23C-996DE0EFB36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Общение со взрослым и совместные игры со сверстниками, под руководством взрослого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596AF6-F651-4073-88BB-969729F72AEA}" type="parTrans" cxnId="{58DF2EAE-70DF-4575-B053-3B2F902C268C}">
      <dgm:prSet/>
      <dgm:spPr/>
      <dgm:t>
        <a:bodyPr/>
        <a:lstStyle/>
        <a:p>
          <a:endParaRPr lang="ru-RU"/>
        </a:p>
      </dgm:t>
    </dgm:pt>
    <dgm:pt modelId="{9C2D7162-112F-4526-85D3-99C0F384C0C3}" type="sibTrans" cxnId="{58DF2EAE-70DF-4575-B053-3B2F902C268C}">
      <dgm:prSet/>
      <dgm:spPr/>
      <dgm:t>
        <a:bodyPr/>
        <a:lstStyle/>
        <a:p>
          <a:endParaRPr lang="ru-RU"/>
        </a:p>
      </dgm:t>
    </dgm:pt>
    <dgm:pt modelId="{3DD7A3FB-C36B-4DCC-8AAF-A4F8EB102D9D}">
      <dgm:prSet phldrT="[Текст]" custT="1"/>
      <dgm:spPr/>
      <dgm:t>
        <a:bodyPr/>
        <a:lstStyle/>
        <a:p>
          <a:r>
            <a:rPr lang="ru-RU" sz="2000" dirty="0" smtClean="0"/>
            <a:t>Дошкольный возраст </a:t>
          </a:r>
        </a:p>
        <a:p>
          <a:r>
            <a:rPr lang="ru-RU" sz="2000" dirty="0" smtClean="0"/>
            <a:t>( 3-8 лет)</a:t>
          </a:r>
          <a:endParaRPr lang="ru-RU" sz="2000" dirty="0"/>
        </a:p>
      </dgm:t>
    </dgm:pt>
    <dgm:pt modelId="{41772305-AC05-4B70-923C-58620C0D8A9E}" type="parTrans" cxnId="{8E977DAB-740A-4249-8205-BD6434D5D48B}">
      <dgm:prSet/>
      <dgm:spPr/>
      <dgm:t>
        <a:bodyPr/>
        <a:lstStyle/>
        <a:p>
          <a:endParaRPr lang="ru-RU"/>
        </a:p>
      </dgm:t>
    </dgm:pt>
    <dgm:pt modelId="{E6595A33-8C25-4ED4-9D2A-D7DF38CB871D}" type="sibTrans" cxnId="{8E977DAB-740A-4249-8205-BD6434D5D48B}">
      <dgm:prSet/>
      <dgm:spPr/>
      <dgm:t>
        <a:bodyPr/>
        <a:lstStyle/>
        <a:p>
          <a:endParaRPr lang="ru-RU"/>
        </a:p>
      </dgm:t>
    </dgm:pt>
    <dgm:pt modelId="{8516B012-E016-4844-BB65-B7B7EF404A5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Игра (сюжетно-ролевая, игры с правилами, инсценировки и  др.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7B30C3-93DD-4D8B-B194-278C9C6D6F07}" type="parTrans" cxnId="{3C033C1D-5D05-4DA0-825B-5453A4C5A6CA}">
      <dgm:prSet/>
      <dgm:spPr/>
      <dgm:t>
        <a:bodyPr/>
        <a:lstStyle/>
        <a:p>
          <a:endParaRPr lang="ru-RU"/>
        </a:p>
      </dgm:t>
    </dgm:pt>
    <dgm:pt modelId="{F9CB0375-31AB-4C29-A600-673F35DF2CD6}" type="sibTrans" cxnId="{3C033C1D-5D05-4DA0-825B-5453A4C5A6CA}">
      <dgm:prSet/>
      <dgm:spPr/>
      <dgm:t>
        <a:bodyPr/>
        <a:lstStyle/>
        <a:p>
          <a:endParaRPr lang="ru-RU"/>
        </a:p>
      </dgm:t>
    </dgm:pt>
    <dgm:pt modelId="{6F1271BB-B466-4F76-B1D0-DA4EB3311A45}">
      <dgm:prSet phldrT="[Текст]"/>
      <dgm:spPr/>
      <dgm:t>
        <a:bodyPr/>
        <a:lstStyle/>
        <a:p>
          <a:endParaRPr lang="ru-RU" sz="800" dirty="0"/>
        </a:p>
      </dgm:t>
    </dgm:pt>
    <dgm:pt modelId="{A3A3B91F-9825-451B-8BC9-E046C092585E}" type="parTrans" cxnId="{118298D1-58D2-4CC8-96AB-451A9C386F43}">
      <dgm:prSet/>
      <dgm:spPr/>
      <dgm:t>
        <a:bodyPr/>
        <a:lstStyle/>
        <a:p>
          <a:endParaRPr lang="ru-RU"/>
        </a:p>
      </dgm:t>
    </dgm:pt>
    <dgm:pt modelId="{3F1EBA29-E18B-4252-8240-6782C58F3AB8}" type="sibTrans" cxnId="{118298D1-58D2-4CC8-96AB-451A9C386F43}">
      <dgm:prSet/>
      <dgm:spPr/>
      <dgm:t>
        <a:bodyPr/>
        <a:lstStyle/>
        <a:p>
          <a:endParaRPr lang="ru-RU"/>
        </a:p>
      </dgm:t>
    </dgm:pt>
    <dgm:pt modelId="{68A1BEDC-16D0-40E8-B295-C09BC78F0F7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Самообслуживание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523DB-3D0E-40D2-AB9D-1E10BB4DB27D}" type="parTrans" cxnId="{F3135896-4AF5-41D1-87F2-0A9DD5647689}">
      <dgm:prSet/>
      <dgm:spPr/>
      <dgm:t>
        <a:bodyPr/>
        <a:lstStyle/>
        <a:p>
          <a:endParaRPr lang="ru-RU"/>
        </a:p>
      </dgm:t>
    </dgm:pt>
    <dgm:pt modelId="{AE16AD6B-FA38-42E4-A449-D0D0C0C0EF78}" type="sibTrans" cxnId="{F3135896-4AF5-41D1-87F2-0A9DD5647689}">
      <dgm:prSet/>
      <dgm:spPr/>
      <dgm:t>
        <a:bodyPr/>
        <a:lstStyle/>
        <a:p>
          <a:endParaRPr lang="ru-RU"/>
        </a:p>
      </dgm:t>
    </dgm:pt>
    <dgm:pt modelId="{EC237E89-DF6C-4C0F-8249-13E9118BC9D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Восприятие смысла музыки, сказок, рассматриваемых картинок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5E1E4A-089C-4D62-86E9-B8EA4CCB86CC}" type="parTrans" cxnId="{48FA066F-3380-4C8D-925B-EED61C52BBA3}">
      <dgm:prSet/>
      <dgm:spPr/>
      <dgm:t>
        <a:bodyPr/>
        <a:lstStyle/>
        <a:p>
          <a:endParaRPr lang="ru-RU"/>
        </a:p>
      </dgm:t>
    </dgm:pt>
    <dgm:pt modelId="{833764F3-5E81-49FB-B925-687C44AFBB62}" type="sibTrans" cxnId="{48FA066F-3380-4C8D-925B-EED61C52BBA3}">
      <dgm:prSet/>
      <dgm:spPr/>
      <dgm:t>
        <a:bodyPr/>
        <a:lstStyle/>
        <a:p>
          <a:endParaRPr lang="ru-RU"/>
        </a:p>
      </dgm:t>
    </dgm:pt>
    <dgm:pt modelId="{55120920-AA06-4B9D-94AF-0A12DA2FD8F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Двигательная активност</a:t>
          </a:r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ь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5670AC-F9FA-4162-BD64-416544251FD5}" type="parTrans" cxnId="{E61BB97F-909F-4E38-B564-4AC81BA02322}">
      <dgm:prSet/>
      <dgm:spPr/>
      <dgm:t>
        <a:bodyPr/>
        <a:lstStyle/>
        <a:p>
          <a:endParaRPr lang="ru-RU"/>
        </a:p>
      </dgm:t>
    </dgm:pt>
    <dgm:pt modelId="{FD3C9569-CC2F-4EAD-BAC1-D638D1D30294}" type="sibTrans" cxnId="{E61BB97F-909F-4E38-B564-4AC81BA02322}">
      <dgm:prSet/>
      <dgm:spPr/>
      <dgm:t>
        <a:bodyPr/>
        <a:lstStyle/>
        <a:p>
          <a:endParaRPr lang="ru-RU"/>
        </a:p>
      </dgm:t>
    </dgm:pt>
    <dgm:pt modelId="{107D9360-7E7C-4304-B502-CD3F7127CC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Коммуникация (общее и взаимодействие со взрослыми и сверстниками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EAD31A-CE79-424B-9A40-29890EEAA5C5}" type="parTrans" cxnId="{0A2EE8DF-98E4-4D17-B017-7A59FFCE9210}">
      <dgm:prSet/>
      <dgm:spPr/>
      <dgm:t>
        <a:bodyPr/>
        <a:lstStyle/>
        <a:p>
          <a:endParaRPr lang="ru-RU"/>
        </a:p>
      </dgm:t>
    </dgm:pt>
    <dgm:pt modelId="{53C3DFBA-AA07-4AC1-83D0-D684DB27047B}" type="sibTrans" cxnId="{0A2EE8DF-98E4-4D17-B017-7A59FFCE9210}">
      <dgm:prSet/>
      <dgm:spPr/>
      <dgm:t>
        <a:bodyPr/>
        <a:lstStyle/>
        <a:p>
          <a:endParaRPr lang="ru-RU"/>
        </a:p>
      </dgm:t>
    </dgm:pt>
    <dgm:pt modelId="{CDADB345-4852-4B19-BD22-C07699517AB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Познавательно- исследовательская деятельность, экспериментирование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2283E-7CF0-475C-A20D-37A14483567D}" type="parTrans" cxnId="{565D49B0-C19B-49D2-A1F2-A4602B2A086D}">
      <dgm:prSet/>
      <dgm:spPr/>
      <dgm:t>
        <a:bodyPr/>
        <a:lstStyle/>
        <a:p>
          <a:endParaRPr lang="ru-RU"/>
        </a:p>
      </dgm:t>
    </dgm:pt>
    <dgm:pt modelId="{54137501-63BD-4B5F-BB41-BAC71DF908E8}" type="sibTrans" cxnId="{565D49B0-C19B-49D2-A1F2-A4602B2A086D}">
      <dgm:prSet/>
      <dgm:spPr/>
      <dgm:t>
        <a:bodyPr/>
        <a:lstStyle/>
        <a:p>
          <a:endParaRPr lang="ru-RU"/>
        </a:p>
      </dgm:t>
    </dgm:pt>
    <dgm:pt modelId="{D3333C62-293C-46ED-8344-B3C3E81053E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Восприятие художественной литературы и фольклора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A329D4-9D28-40B8-821B-AEC0E2646208}" type="parTrans" cxnId="{316055A2-4598-49E4-866C-A07286C38F61}">
      <dgm:prSet/>
      <dgm:spPr/>
      <dgm:t>
        <a:bodyPr/>
        <a:lstStyle/>
        <a:p>
          <a:endParaRPr lang="ru-RU"/>
        </a:p>
      </dgm:t>
    </dgm:pt>
    <dgm:pt modelId="{A50DBF30-C997-455F-AE3D-155136B2E4A5}" type="sibTrans" cxnId="{316055A2-4598-49E4-866C-A07286C38F61}">
      <dgm:prSet/>
      <dgm:spPr/>
      <dgm:t>
        <a:bodyPr/>
        <a:lstStyle/>
        <a:p>
          <a:endParaRPr lang="ru-RU"/>
        </a:p>
      </dgm:t>
    </dgm:pt>
    <dgm:pt modelId="{D5B9D0E1-12D9-4468-98E9-756B49DB2B5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Самообслуживание и элементарный бытовой труд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63E228-30FD-4F92-A1FD-33FC0708B2DD}" type="parTrans" cxnId="{C6A14092-5067-416D-BE76-006639622CEA}">
      <dgm:prSet/>
      <dgm:spPr/>
      <dgm:t>
        <a:bodyPr/>
        <a:lstStyle/>
        <a:p>
          <a:endParaRPr lang="ru-RU"/>
        </a:p>
      </dgm:t>
    </dgm:pt>
    <dgm:pt modelId="{F2FC8F26-88B2-4469-9DF2-2D6409DE4D5D}" type="sibTrans" cxnId="{C6A14092-5067-416D-BE76-006639622CEA}">
      <dgm:prSet/>
      <dgm:spPr/>
      <dgm:t>
        <a:bodyPr/>
        <a:lstStyle/>
        <a:p>
          <a:endParaRPr lang="ru-RU"/>
        </a:p>
      </dgm:t>
    </dgm:pt>
    <dgm:pt modelId="{0C7FDA56-4E16-4793-96A7-742849AD89D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683774-C3DC-4114-8311-B249D30DA63E}" type="parTrans" cxnId="{241AE728-8BF8-496C-BB13-9ED856F08300}">
      <dgm:prSet/>
      <dgm:spPr/>
      <dgm:t>
        <a:bodyPr/>
        <a:lstStyle/>
        <a:p>
          <a:endParaRPr lang="ru-RU"/>
        </a:p>
      </dgm:t>
    </dgm:pt>
    <dgm:pt modelId="{BBF9BE26-F443-4419-AB0C-4264A02EE422}" type="sibTrans" cxnId="{241AE728-8BF8-496C-BB13-9ED856F08300}">
      <dgm:prSet/>
      <dgm:spPr/>
      <dgm:t>
        <a:bodyPr/>
        <a:lstStyle/>
        <a:p>
          <a:endParaRPr lang="ru-RU"/>
        </a:p>
      </dgm:t>
    </dgm:pt>
    <dgm:pt modelId="{27F10638-2BC3-438F-B0D3-131C752D85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Изобразительная деятельность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510CEB-AD74-4B25-9265-1A10F3DB3C14}" type="parTrans" cxnId="{459F983D-55B9-47FD-AA6C-68B6B80A91B3}">
      <dgm:prSet/>
      <dgm:spPr/>
      <dgm:t>
        <a:bodyPr/>
        <a:lstStyle/>
        <a:p>
          <a:endParaRPr lang="ru-RU"/>
        </a:p>
      </dgm:t>
    </dgm:pt>
    <dgm:pt modelId="{7B279C6F-9048-468D-AD4C-17978178AD86}" type="sibTrans" cxnId="{459F983D-55B9-47FD-AA6C-68B6B80A91B3}">
      <dgm:prSet/>
      <dgm:spPr/>
      <dgm:t>
        <a:bodyPr/>
        <a:lstStyle/>
        <a:p>
          <a:endParaRPr lang="ru-RU"/>
        </a:p>
      </dgm:t>
    </dgm:pt>
    <dgm:pt modelId="{A32E9845-C3F1-4DD7-B8CC-1172F980461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Музыкальная деятельность (восприятие и понимание смысла музыкальных произведений, пение, музыкально- ритмические движения, игры на детских музыкальных инструментах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7A7FD1-88BD-4CAB-8FA4-A95F6D796592}" type="parTrans" cxnId="{D79A9BA2-8F34-468D-BE8F-F143A7D314AF}">
      <dgm:prSet/>
      <dgm:spPr/>
      <dgm:t>
        <a:bodyPr/>
        <a:lstStyle/>
        <a:p>
          <a:endParaRPr lang="ru-RU"/>
        </a:p>
      </dgm:t>
    </dgm:pt>
    <dgm:pt modelId="{7AAC3812-F15A-45DA-B8AA-C8C15DA5EBB5}" type="sibTrans" cxnId="{D79A9BA2-8F34-468D-BE8F-F143A7D314AF}">
      <dgm:prSet/>
      <dgm:spPr/>
      <dgm:t>
        <a:bodyPr/>
        <a:lstStyle/>
        <a:p>
          <a:endParaRPr lang="ru-RU"/>
        </a:p>
      </dgm:t>
    </dgm:pt>
    <dgm:pt modelId="{AB7B0280-604A-4F59-AF95-6548D98FDD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Двигательная деятельность (овладение основными движениями)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E62E1F-F79F-4900-A747-086A23CE945F}" type="parTrans" cxnId="{09F3D362-DC01-4D52-A173-7773D6B8E287}">
      <dgm:prSet/>
      <dgm:spPr/>
      <dgm:t>
        <a:bodyPr/>
        <a:lstStyle/>
        <a:p>
          <a:endParaRPr lang="ru-RU"/>
        </a:p>
      </dgm:t>
    </dgm:pt>
    <dgm:pt modelId="{C9EBBE5E-EBE0-44BB-904F-944F9208D2AA}" type="sibTrans" cxnId="{09F3D362-DC01-4D52-A173-7773D6B8E287}">
      <dgm:prSet/>
      <dgm:spPr/>
      <dgm:t>
        <a:bodyPr/>
        <a:lstStyle/>
        <a:p>
          <a:endParaRPr lang="ru-RU"/>
        </a:p>
      </dgm:t>
    </dgm:pt>
    <dgm:pt modelId="{E9CB4BC2-5ADC-4180-B632-1ADB18014ABB}" type="pres">
      <dgm:prSet presAssocID="{C3B10AD3-4465-424F-9F63-9F3ED7C791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A07557-00AA-40F9-AA41-5610CD375C88}" type="pres">
      <dgm:prSet presAssocID="{06EB04D8-E1BD-4BF8-B199-FA62EE5C6047}" presName="linNode" presStyleCnt="0"/>
      <dgm:spPr/>
    </dgm:pt>
    <dgm:pt modelId="{7CD95A17-F779-4CA1-A944-5943BF528F35}" type="pres">
      <dgm:prSet presAssocID="{06EB04D8-E1BD-4BF8-B199-FA62EE5C6047}" presName="parentShp" presStyleLbl="node1" presStyleIdx="0" presStyleCnt="2" custScaleX="52833" custScaleY="122809" custLinFactNeighborX="-7123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C6ED0-31B0-475F-B840-76FA9B1A487D}" type="pres">
      <dgm:prSet presAssocID="{06EB04D8-E1BD-4BF8-B199-FA62EE5C6047}" presName="childShp" presStyleLbl="bgAccFollowNode1" presStyleIdx="0" presStyleCnt="2" custScaleX="116524" custScaleY="229407" custLinFactNeighborX="0" custLinFactNeighborY="-1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200AC-C313-450B-99C9-2AE996F17B99}" type="pres">
      <dgm:prSet presAssocID="{64DDF2E1-E5DF-43C0-A320-9FDB410EAA74}" presName="spacing" presStyleCnt="0"/>
      <dgm:spPr/>
    </dgm:pt>
    <dgm:pt modelId="{3FD02C59-FD5A-4CF6-A251-F030E38F4074}" type="pres">
      <dgm:prSet presAssocID="{3DD7A3FB-C36B-4DCC-8AAF-A4F8EB102D9D}" presName="linNode" presStyleCnt="0"/>
      <dgm:spPr/>
    </dgm:pt>
    <dgm:pt modelId="{1F8BB024-4AAC-4602-8237-3BFAEBC96DE8}" type="pres">
      <dgm:prSet presAssocID="{3DD7A3FB-C36B-4DCC-8AAF-A4F8EB102D9D}" presName="parentShp" presStyleLbl="node1" presStyleIdx="1" presStyleCnt="2" custScaleX="52025" custScaleY="136756" custLinFactNeighborX="-3030" custLinFactNeighborY="-31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5FBE6-D50B-4C5B-B0AB-5F731B1A2670}" type="pres">
      <dgm:prSet presAssocID="{3DD7A3FB-C36B-4DCC-8AAF-A4F8EB102D9D}" presName="childShp" presStyleLbl="bgAccFollowNode1" presStyleIdx="1" presStyleCnt="2" custScaleX="131467" custScaleY="441084" custLinFactNeighborX="3551" custLinFactNeighborY="-26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09BC0-9FB4-4B58-8B1F-6524352E00E3}" type="presOf" srcId="{55120920-AA06-4B9D-94AF-0A12DA2FD8FE}" destId="{4C1C6ED0-31B0-475F-B840-76FA9B1A487D}" srcOrd="0" destOrd="4" presId="urn:microsoft.com/office/officeart/2005/8/layout/vList6"/>
    <dgm:cxn modelId="{E44FCE4F-5866-495C-A962-3EDCF4EED488}" type="presOf" srcId="{3DD7A3FB-C36B-4DCC-8AAF-A4F8EB102D9D}" destId="{1F8BB024-4AAC-4602-8237-3BFAEBC96DE8}" srcOrd="0" destOrd="0" presId="urn:microsoft.com/office/officeart/2005/8/layout/vList6"/>
    <dgm:cxn modelId="{C6470E57-0308-4E9C-A291-942003A3C029}" type="presOf" srcId="{EC237E89-DF6C-4C0F-8249-13E9118BC9D0}" destId="{4C1C6ED0-31B0-475F-B840-76FA9B1A487D}" srcOrd="0" destOrd="3" presId="urn:microsoft.com/office/officeart/2005/8/layout/vList6"/>
    <dgm:cxn modelId="{90C0B771-6128-4EA3-8CB2-134324D187F2}" type="presOf" srcId="{06EB04D8-E1BD-4BF8-B199-FA62EE5C6047}" destId="{7CD95A17-F779-4CA1-A944-5943BF528F35}" srcOrd="0" destOrd="0" presId="urn:microsoft.com/office/officeart/2005/8/layout/vList6"/>
    <dgm:cxn modelId="{C6A14092-5067-416D-BE76-006639622CEA}" srcId="{3DD7A3FB-C36B-4DCC-8AAF-A4F8EB102D9D}" destId="{D5B9D0E1-12D9-4468-98E9-756B49DB2B5A}" srcOrd="4" destOrd="0" parTransId="{0D63E228-30FD-4F92-A1FD-33FC0708B2DD}" sibTransId="{F2FC8F26-88B2-4469-9DF2-2D6409DE4D5D}"/>
    <dgm:cxn modelId="{E69F3E2C-5154-44AE-AB62-AF2C85877F4F}" type="presOf" srcId="{0C7FDA56-4E16-4793-96A7-742849AD89D9}" destId="{7905FBE6-D50B-4C5B-B0AB-5F731B1A2670}" srcOrd="0" destOrd="5" presId="urn:microsoft.com/office/officeart/2005/8/layout/vList6"/>
    <dgm:cxn modelId="{0A2EE8DF-98E4-4D17-B017-7A59FFCE9210}" srcId="{3DD7A3FB-C36B-4DCC-8AAF-A4F8EB102D9D}" destId="{107D9360-7E7C-4304-B502-CD3F7127CCDF}" srcOrd="1" destOrd="0" parTransId="{4DEAD31A-CE79-424B-9A40-29890EEAA5C5}" sibTransId="{53C3DFBA-AA07-4AC1-83D0-D684DB27047B}"/>
    <dgm:cxn modelId="{5D3851E8-E17B-40F8-8EBB-4D7B8DD70C8D}" type="presOf" srcId="{7778ACB1-7011-4489-9C4A-CE6FA8E4FF43}" destId="{4C1C6ED0-31B0-475F-B840-76FA9B1A487D}" srcOrd="0" destOrd="0" presId="urn:microsoft.com/office/officeart/2005/8/layout/vList6"/>
    <dgm:cxn modelId="{8E977DAB-740A-4249-8205-BD6434D5D48B}" srcId="{C3B10AD3-4465-424F-9F63-9F3ED7C79109}" destId="{3DD7A3FB-C36B-4DCC-8AAF-A4F8EB102D9D}" srcOrd="1" destOrd="0" parTransId="{41772305-AC05-4B70-923C-58620C0D8A9E}" sibTransId="{E6595A33-8C25-4ED4-9D2A-D7DF38CB871D}"/>
    <dgm:cxn modelId="{565D49B0-C19B-49D2-A1F2-A4602B2A086D}" srcId="{3DD7A3FB-C36B-4DCC-8AAF-A4F8EB102D9D}" destId="{CDADB345-4852-4B19-BD22-C07699517ABF}" srcOrd="2" destOrd="0" parTransId="{26C2283E-7CF0-475C-A20D-37A14483567D}" sibTransId="{54137501-63BD-4B5F-BB41-BAC71DF908E8}"/>
    <dgm:cxn modelId="{C5313370-457F-4E42-BDC6-DF2563ED55CB}" type="presOf" srcId="{A32E9845-C3F1-4DD7-B8CC-1172F9804613}" destId="{7905FBE6-D50B-4C5B-B0AB-5F731B1A2670}" srcOrd="0" destOrd="7" presId="urn:microsoft.com/office/officeart/2005/8/layout/vList6"/>
    <dgm:cxn modelId="{1D714610-9ECC-4CB8-8FF5-D4A21BBE58B3}" type="presOf" srcId="{D3333C62-293C-46ED-8344-B3C3E81053EA}" destId="{7905FBE6-D50B-4C5B-B0AB-5F731B1A2670}" srcOrd="0" destOrd="3" presId="urn:microsoft.com/office/officeart/2005/8/layout/vList6"/>
    <dgm:cxn modelId="{F3135896-4AF5-41D1-87F2-0A9DD5647689}" srcId="{06EB04D8-E1BD-4BF8-B199-FA62EE5C6047}" destId="{68A1BEDC-16D0-40E8-B295-C09BC78F0F76}" srcOrd="2" destOrd="0" parTransId="{550523DB-3D0E-40D2-AB9D-1E10BB4DB27D}" sibTransId="{AE16AD6B-FA38-42E4-A449-D0D0C0C0EF78}"/>
    <dgm:cxn modelId="{E61BB97F-909F-4E38-B564-4AC81BA02322}" srcId="{06EB04D8-E1BD-4BF8-B199-FA62EE5C6047}" destId="{55120920-AA06-4B9D-94AF-0A12DA2FD8FE}" srcOrd="4" destOrd="0" parTransId="{345670AC-F9FA-4162-BD64-416544251FD5}" sibTransId="{FD3C9569-CC2F-4EAD-BAC1-D638D1D30294}"/>
    <dgm:cxn modelId="{CCE034F5-2A02-4BD2-8628-3F6D7E341537}" type="presOf" srcId="{C3B10AD3-4465-424F-9F63-9F3ED7C79109}" destId="{E9CB4BC2-5ADC-4180-B632-1ADB18014ABB}" srcOrd="0" destOrd="0" presId="urn:microsoft.com/office/officeart/2005/8/layout/vList6"/>
    <dgm:cxn modelId="{459F983D-55B9-47FD-AA6C-68B6B80A91B3}" srcId="{3DD7A3FB-C36B-4DCC-8AAF-A4F8EB102D9D}" destId="{27F10638-2BC3-438F-B0D3-131C752D85E7}" srcOrd="6" destOrd="0" parTransId="{AF510CEB-AD74-4B25-9265-1A10F3DB3C14}" sibTransId="{7B279C6F-9048-468D-AD4C-17978178AD86}"/>
    <dgm:cxn modelId="{316055A2-4598-49E4-866C-A07286C38F61}" srcId="{3DD7A3FB-C36B-4DCC-8AAF-A4F8EB102D9D}" destId="{D3333C62-293C-46ED-8344-B3C3E81053EA}" srcOrd="3" destOrd="0" parTransId="{51A329D4-9D28-40B8-821B-AEC0E2646208}" sibTransId="{A50DBF30-C997-455F-AE3D-155136B2E4A5}"/>
    <dgm:cxn modelId="{8DB9F9BE-C6F9-4369-BBA5-AEE07AB86957}" type="presOf" srcId="{8516B012-E016-4844-BB65-B7B7EF404A5D}" destId="{7905FBE6-D50B-4C5B-B0AB-5F731B1A2670}" srcOrd="0" destOrd="0" presId="urn:microsoft.com/office/officeart/2005/8/layout/vList6"/>
    <dgm:cxn modelId="{118298D1-58D2-4CC8-96AB-451A9C386F43}" srcId="{06EB04D8-E1BD-4BF8-B199-FA62EE5C6047}" destId="{6F1271BB-B466-4F76-B1D0-DA4EB3311A45}" srcOrd="5" destOrd="0" parTransId="{A3A3B91F-9825-451B-8BC9-E046C092585E}" sibTransId="{3F1EBA29-E18B-4252-8240-6782C58F3AB8}"/>
    <dgm:cxn modelId="{096D9DEB-7BA7-4A99-B22B-35B9D66936D6}" type="presOf" srcId="{6F1271BB-B466-4F76-B1D0-DA4EB3311A45}" destId="{4C1C6ED0-31B0-475F-B840-76FA9B1A487D}" srcOrd="0" destOrd="5" presId="urn:microsoft.com/office/officeart/2005/8/layout/vList6"/>
    <dgm:cxn modelId="{48FA066F-3380-4C8D-925B-EED61C52BBA3}" srcId="{06EB04D8-E1BD-4BF8-B199-FA62EE5C6047}" destId="{EC237E89-DF6C-4C0F-8249-13E9118BC9D0}" srcOrd="3" destOrd="0" parTransId="{1B5E1E4A-089C-4D62-86E9-B8EA4CCB86CC}" sibTransId="{833764F3-5E81-49FB-B925-687C44AFBB62}"/>
    <dgm:cxn modelId="{58DF2EAE-70DF-4575-B053-3B2F902C268C}" srcId="{06EB04D8-E1BD-4BF8-B199-FA62EE5C6047}" destId="{52CD3DC3-0EEE-4161-B23C-996DE0EFB36A}" srcOrd="1" destOrd="0" parTransId="{58596AF6-F651-4073-88BB-969729F72AEA}" sibTransId="{9C2D7162-112F-4526-85D3-99C0F384C0C3}"/>
    <dgm:cxn modelId="{241AE728-8BF8-496C-BB13-9ED856F08300}" srcId="{3DD7A3FB-C36B-4DCC-8AAF-A4F8EB102D9D}" destId="{0C7FDA56-4E16-4793-96A7-742849AD89D9}" srcOrd="5" destOrd="0" parTransId="{2E683774-C3DC-4114-8311-B249D30DA63E}" sibTransId="{BBF9BE26-F443-4419-AB0C-4264A02EE422}"/>
    <dgm:cxn modelId="{84D02B5E-8738-46DD-BC5B-8205EB6BB6E3}" type="presOf" srcId="{68A1BEDC-16D0-40E8-B295-C09BC78F0F76}" destId="{4C1C6ED0-31B0-475F-B840-76FA9B1A487D}" srcOrd="0" destOrd="2" presId="urn:microsoft.com/office/officeart/2005/8/layout/vList6"/>
    <dgm:cxn modelId="{B96BD8FF-F6D3-4382-9A93-708E432D11E6}" type="presOf" srcId="{27F10638-2BC3-438F-B0D3-131C752D85E7}" destId="{7905FBE6-D50B-4C5B-B0AB-5F731B1A2670}" srcOrd="0" destOrd="6" presId="urn:microsoft.com/office/officeart/2005/8/layout/vList6"/>
    <dgm:cxn modelId="{B173C5FC-5A55-4639-A29D-123BAF931C2F}" type="presOf" srcId="{CDADB345-4852-4B19-BD22-C07699517ABF}" destId="{7905FBE6-D50B-4C5B-B0AB-5F731B1A2670}" srcOrd="0" destOrd="2" presId="urn:microsoft.com/office/officeart/2005/8/layout/vList6"/>
    <dgm:cxn modelId="{A510A3F4-20BA-45CF-884B-3DAB2F406CE3}" srcId="{C3B10AD3-4465-424F-9F63-9F3ED7C79109}" destId="{06EB04D8-E1BD-4BF8-B199-FA62EE5C6047}" srcOrd="0" destOrd="0" parTransId="{14E44932-B672-47B9-8CF9-D1BD1E4FBB8C}" sibTransId="{64DDF2E1-E5DF-43C0-A320-9FDB410EAA74}"/>
    <dgm:cxn modelId="{3C033C1D-5D05-4DA0-825B-5453A4C5A6CA}" srcId="{3DD7A3FB-C36B-4DCC-8AAF-A4F8EB102D9D}" destId="{8516B012-E016-4844-BB65-B7B7EF404A5D}" srcOrd="0" destOrd="0" parTransId="{BA7B30C3-93DD-4D8B-B194-278C9C6D6F07}" sibTransId="{F9CB0375-31AB-4C29-A600-673F35DF2CD6}"/>
    <dgm:cxn modelId="{ABD7F401-FA44-464C-8EF9-AC380CBC8860}" type="presOf" srcId="{107D9360-7E7C-4304-B502-CD3F7127CCDF}" destId="{7905FBE6-D50B-4C5B-B0AB-5F731B1A2670}" srcOrd="0" destOrd="1" presId="urn:microsoft.com/office/officeart/2005/8/layout/vList6"/>
    <dgm:cxn modelId="{429FDB58-CBBE-4F43-B975-FE6B05AE3EF5}" type="presOf" srcId="{D5B9D0E1-12D9-4468-98E9-756B49DB2B5A}" destId="{7905FBE6-D50B-4C5B-B0AB-5F731B1A2670}" srcOrd="0" destOrd="4" presId="urn:microsoft.com/office/officeart/2005/8/layout/vList6"/>
    <dgm:cxn modelId="{33E603C1-60AB-4D3D-8DD0-46AE4E7F84AB}" type="presOf" srcId="{52CD3DC3-0EEE-4161-B23C-996DE0EFB36A}" destId="{4C1C6ED0-31B0-475F-B840-76FA9B1A487D}" srcOrd="0" destOrd="1" presId="urn:microsoft.com/office/officeart/2005/8/layout/vList6"/>
    <dgm:cxn modelId="{D79A9BA2-8F34-468D-BE8F-F143A7D314AF}" srcId="{3DD7A3FB-C36B-4DCC-8AAF-A4F8EB102D9D}" destId="{A32E9845-C3F1-4DD7-B8CC-1172F9804613}" srcOrd="7" destOrd="0" parTransId="{437A7FD1-88BD-4CAB-8FA4-A95F6D796592}" sibTransId="{7AAC3812-F15A-45DA-B8AA-C8C15DA5EBB5}"/>
    <dgm:cxn modelId="{F8145729-1B0F-462F-B182-6AAA470E964B}" type="presOf" srcId="{AB7B0280-604A-4F59-AF95-6548D98FDD22}" destId="{7905FBE6-D50B-4C5B-B0AB-5F731B1A2670}" srcOrd="0" destOrd="8" presId="urn:microsoft.com/office/officeart/2005/8/layout/vList6"/>
    <dgm:cxn modelId="{1C53A7B2-5331-4D3A-AAC5-49621E8B11CA}" srcId="{06EB04D8-E1BD-4BF8-B199-FA62EE5C6047}" destId="{7778ACB1-7011-4489-9C4A-CE6FA8E4FF43}" srcOrd="0" destOrd="0" parTransId="{8E0F0F53-CEF6-4405-85D5-8E42C0BC56D2}" sibTransId="{0D15E628-995E-453B-A8A7-E0CF20CA6F36}"/>
    <dgm:cxn modelId="{09F3D362-DC01-4D52-A173-7773D6B8E287}" srcId="{3DD7A3FB-C36B-4DCC-8AAF-A4F8EB102D9D}" destId="{AB7B0280-604A-4F59-AF95-6548D98FDD22}" srcOrd="8" destOrd="0" parTransId="{44E62E1F-F79F-4900-A747-086A23CE945F}" sibTransId="{C9EBBE5E-EBE0-44BB-904F-944F9208D2AA}"/>
    <dgm:cxn modelId="{0BF34525-87BE-4BD7-B4A6-C03AD5D3C585}" type="presParOf" srcId="{E9CB4BC2-5ADC-4180-B632-1ADB18014ABB}" destId="{5CA07557-00AA-40F9-AA41-5610CD375C88}" srcOrd="0" destOrd="0" presId="urn:microsoft.com/office/officeart/2005/8/layout/vList6"/>
    <dgm:cxn modelId="{1A09340E-D41B-4A41-A20F-7D8D76F515DF}" type="presParOf" srcId="{5CA07557-00AA-40F9-AA41-5610CD375C88}" destId="{7CD95A17-F779-4CA1-A944-5943BF528F35}" srcOrd="0" destOrd="0" presId="urn:microsoft.com/office/officeart/2005/8/layout/vList6"/>
    <dgm:cxn modelId="{9164573F-BFE1-450E-B78B-10740AE5049F}" type="presParOf" srcId="{5CA07557-00AA-40F9-AA41-5610CD375C88}" destId="{4C1C6ED0-31B0-475F-B840-76FA9B1A487D}" srcOrd="1" destOrd="0" presId="urn:microsoft.com/office/officeart/2005/8/layout/vList6"/>
    <dgm:cxn modelId="{5ED0CCAD-1B29-4A27-9DF7-B303DCF46AF7}" type="presParOf" srcId="{E9CB4BC2-5ADC-4180-B632-1ADB18014ABB}" destId="{8E9200AC-C313-450B-99C9-2AE996F17B99}" srcOrd="1" destOrd="0" presId="urn:microsoft.com/office/officeart/2005/8/layout/vList6"/>
    <dgm:cxn modelId="{F46612E9-E9DC-473C-9097-9A839C75BD1B}" type="presParOf" srcId="{E9CB4BC2-5ADC-4180-B632-1ADB18014ABB}" destId="{3FD02C59-FD5A-4CF6-A251-F030E38F4074}" srcOrd="2" destOrd="0" presId="urn:microsoft.com/office/officeart/2005/8/layout/vList6"/>
    <dgm:cxn modelId="{26DCE84C-9CC4-439A-83B4-01865C9C2966}" type="presParOf" srcId="{3FD02C59-FD5A-4CF6-A251-F030E38F4074}" destId="{1F8BB024-4AAC-4602-8237-3BFAEBC96DE8}" srcOrd="0" destOrd="0" presId="urn:microsoft.com/office/officeart/2005/8/layout/vList6"/>
    <dgm:cxn modelId="{DE8776CA-0348-428B-9AB7-F7563AB7FC0C}" type="presParOf" srcId="{3FD02C59-FD5A-4CF6-A251-F030E38F4074}" destId="{7905FBE6-D50B-4C5B-B0AB-5F731B1A26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F9EA49-F468-490C-AB04-C97C09DB5913}">
      <dsp:nvSpPr>
        <dsp:cNvPr id="0" name=""/>
        <dsp:cNvSpPr/>
      </dsp:nvSpPr>
      <dsp:spPr>
        <a:xfrm rot="5400000">
          <a:off x="4984419" y="-1875308"/>
          <a:ext cx="1204065" cy="5257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Совместная деятельность педагога с ребёнком</a:t>
          </a:r>
          <a:endParaRPr lang="ru-RU" sz="1600" b="1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Свободная самостоятельная игровая деятельность детей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984419" y="-1875308"/>
        <a:ext cx="1204065" cy="5257836"/>
      </dsp:txXfrm>
    </dsp:sp>
    <dsp:sp modelId="{E4618D1B-3F8B-4857-9725-A6CFCE0323A2}">
      <dsp:nvSpPr>
        <dsp:cNvPr id="0" name=""/>
        <dsp:cNvSpPr/>
      </dsp:nvSpPr>
      <dsp:spPr>
        <a:xfrm>
          <a:off x="0" y="1068"/>
          <a:ext cx="2957533" cy="15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Утренний блок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(продолжительность 7.00- 9.00 ч.)</a:t>
          </a:r>
          <a:endParaRPr lang="ru-RU" sz="2100" kern="1200" dirty="0"/>
        </a:p>
      </dsp:txBody>
      <dsp:txXfrm>
        <a:off x="0" y="1068"/>
        <a:ext cx="2957533" cy="1505081"/>
      </dsp:txXfrm>
    </dsp:sp>
    <dsp:sp modelId="{6035BF3A-C8B6-4509-B1B4-FD02C62DC731}">
      <dsp:nvSpPr>
        <dsp:cNvPr id="0" name=""/>
        <dsp:cNvSpPr/>
      </dsp:nvSpPr>
      <dsp:spPr>
        <a:xfrm rot="5400000">
          <a:off x="4984419" y="-294973"/>
          <a:ext cx="1204065" cy="52578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Организованное обучение согласно учебного плана (см. ООП ДО)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984419" y="-294973"/>
        <a:ext cx="1204065" cy="5257836"/>
      </dsp:txXfrm>
    </dsp:sp>
    <dsp:sp modelId="{B38BF825-5EBD-48CD-981E-0B09645B1388}">
      <dsp:nvSpPr>
        <dsp:cNvPr id="0" name=""/>
        <dsp:cNvSpPr/>
      </dsp:nvSpPr>
      <dsp:spPr>
        <a:xfrm>
          <a:off x="0" y="1581404"/>
          <a:ext cx="2957533" cy="15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Образовательный блок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(продолжительность с 9.00-12.30 ч.)</a:t>
          </a:r>
          <a:endParaRPr lang="ru-RU" sz="2100" kern="1200" dirty="0"/>
        </a:p>
      </dsp:txBody>
      <dsp:txXfrm>
        <a:off x="0" y="1581404"/>
        <a:ext cx="2957533" cy="1505081"/>
      </dsp:txXfrm>
    </dsp:sp>
    <dsp:sp modelId="{5A9C3E3F-DBE6-4067-A91F-5111686B5064}">
      <dsp:nvSpPr>
        <dsp:cNvPr id="0" name=""/>
        <dsp:cNvSpPr/>
      </dsp:nvSpPr>
      <dsp:spPr>
        <a:xfrm rot="5400000">
          <a:off x="4740685" y="1309891"/>
          <a:ext cx="1623537" cy="52527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Кружковая деятельность и индивидуальная работа</a:t>
          </a:r>
          <a:endParaRPr lang="ru-RU" sz="1600" b="1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Самостоятельная игровая деятельность детей</a:t>
          </a:r>
          <a:endParaRPr lang="ru-RU" sz="1600" b="1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Совместная деятельность педагога с ребёнком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740685" y="1309891"/>
        <a:ext cx="1623537" cy="5252702"/>
      </dsp:txXfrm>
    </dsp:sp>
    <dsp:sp modelId="{87F525B9-6FE5-44C2-9335-3F35726E86D7}">
      <dsp:nvSpPr>
        <dsp:cNvPr id="0" name=""/>
        <dsp:cNvSpPr/>
      </dsp:nvSpPr>
      <dsp:spPr>
        <a:xfrm>
          <a:off x="0" y="3220967"/>
          <a:ext cx="2954644" cy="150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Вечерний блок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(продолжительность с 15.00-19.00 ч.)</a:t>
          </a:r>
          <a:endParaRPr lang="ru-RU" sz="2100" kern="1200" dirty="0"/>
        </a:p>
      </dsp:txBody>
      <dsp:txXfrm>
        <a:off x="0" y="3220967"/>
        <a:ext cx="2954644" cy="15050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C6ED0-31B0-475F-B840-76FA9B1A487D}">
      <dsp:nvSpPr>
        <dsp:cNvPr id="0" name=""/>
        <dsp:cNvSpPr/>
      </dsp:nvSpPr>
      <dsp:spPr>
        <a:xfrm>
          <a:off x="2288974" y="0"/>
          <a:ext cx="6237061" cy="17794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Предметная деятельность, экспериментирование с материалами и веществами (песок, вода, тесто и прочее)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Общение со взрослым и совместные игры со сверстниками, под руководством взрослого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Самообслуживание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Восприятие смысла музыки, сказок, рассматриваемых картинок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Двигательная активност</a:t>
          </a: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ь</a:t>
          </a:r>
          <a:endParaRPr lang="ru-RU" sz="1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2288974" y="0"/>
        <a:ext cx="6237061" cy="1779435"/>
      </dsp:txXfrm>
    </dsp:sp>
    <dsp:sp modelId="{7CD95A17-F779-4CA1-A944-5943BF528F35}">
      <dsp:nvSpPr>
        <dsp:cNvPr id="0" name=""/>
        <dsp:cNvSpPr/>
      </dsp:nvSpPr>
      <dsp:spPr>
        <a:xfrm>
          <a:off x="22416" y="417253"/>
          <a:ext cx="1885292" cy="952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Ранний возраст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(2-3 года)</a:t>
          </a:r>
          <a:endParaRPr lang="ru-RU" sz="2000" kern="1200" dirty="0"/>
        </a:p>
      </dsp:txBody>
      <dsp:txXfrm>
        <a:off x="22416" y="417253"/>
        <a:ext cx="1885292" cy="952589"/>
      </dsp:txXfrm>
    </dsp:sp>
    <dsp:sp modelId="{7905FBE6-D50B-4C5B-B0AB-5F731B1A2670}">
      <dsp:nvSpPr>
        <dsp:cNvPr id="0" name=""/>
        <dsp:cNvSpPr/>
      </dsp:nvSpPr>
      <dsp:spPr>
        <a:xfrm>
          <a:off x="1892817" y="1658313"/>
          <a:ext cx="7036900" cy="34213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Игра (сюжетно-ролевая, игры с правилами, инсценировки и  др.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Коммуникация (общее и взаимодействие со взрослыми и сверстниками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Познавательно- исследовательская деятельность, экспериментирование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Восприятие художественной литературы и фольклора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Самообслуживание и элементарный бытовой труд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Изобразительная деятельность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Музыкальная деятельность (восприятие и понимание смысла музыкальных произведений, пение, музыкально- ритмические движения, игры на детских музыкальных инструментах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Двигательная деятельность (овладение основными движениями)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2817" y="1658313"/>
        <a:ext cx="7036900" cy="3421344"/>
      </dsp:txXfrm>
    </dsp:sp>
    <dsp:sp modelId="{1F8BB024-4AAC-4602-8237-3BFAEBC96DE8}">
      <dsp:nvSpPr>
        <dsp:cNvPr id="0" name=""/>
        <dsp:cNvSpPr/>
      </dsp:nvSpPr>
      <dsp:spPr>
        <a:xfrm>
          <a:off x="0" y="2793518"/>
          <a:ext cx="1856459" cy="1060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Дошкольный возраст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( 3-8 лет)</a:t>
          </a:r>
          <a:endParaRPr lang="ru-RU" sz="2000" kern="1200" dirty="0"/>
        </a:p>
      </dsp:txBody>
      <dsp:txXfrm>
        <a:off x="0" y="2793518"/>
        <a:ext cx="1856459" cy="1060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D59E0-4EEF-4CED-82CC-7EFF23BAAEA7}" type="datetimeFigureOut">
              <a:rPr lang="ru-RU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737185-38B8-482A-B857-0DA9943A4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rtwork.in.ua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214688" y="3135313"/>
            <a:ext cx="4781550" cy="3365500"/>
          </a:xfrm>
        </p:spPr>
        <p:txBody>
          <a:bodyPr/>
          <a:lstStyle/>
          <a:p>
            <a:pPr eaLnBrk="1" hangingPunct="1"/>
            <a:r>
              <a:rPr lang="ru-RU" sz="3600" smtClean="0"/>
              <a:t>Образовательная программа</a:t>
            </a:r>
            <a:br>
              <a:rPr lang="ru-RU" sz="3600" smtClean="0"/>
            </a:br>
            <a:r>
              <a:rPr lang="ru-RU" sz="3600" smtClean="0"/>
              <a:t>дошкольной организации</a:t>
            </a:r>
            <a:r>
              <a:rPr lang="ru-RU" smtClean="0"/>
              <a:t/>
            </a:r>
            <a:br>
              <a:rPr lang="ru-RU" smtClean="0"/>
            </a:br>
            <a:r>
              <a:rPr lang="ru-RU" sz="2400" smtClean="0">
                <a:solidFill>
                  <a:srgbClr val="7030A0"/>
                </a:solidFill>
              </a:rPr>
              <a:t>(Дополнительный раздел для ознакомления родителей</a:t>
            </a:r>
            <a:r>
              <a:rPr lang="ru-RU" sz="2800" smtClean="0">
                <a:solidFill>
                  <a:srgbClr val="7030A0"/>
                </a:solidFill>
              </a:rPr>
              <a:t>)</a:t>
            </a:r>
            <a:r>
              <a:rPr lang="ru-RU" smtClean="0">
                <a:solidFill>
                  <a:srgbClr val="0070C0"/>
                </a:solidFill>
              </a:rPr>
              <a:t/>
            </a:r>
            <a:br>
              <a:rPr lang="ru-RU" smtClean="0">
                <a:solidFill>
                  <a:srgbClr val="0070C0"/>
                </a:solidFill>
              </a:rPr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0"/>
            <a:ext cx="6643687" cy="10715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муниципальное дошкольное образовательное учреждение   «Детский сад  № 175»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г. Ярославль</a:t>
            </a:r>
            <a:endParaRPr lang="ru-RU" sz="18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1628800"/>
            <a:ext cx="7848872" cy="475252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9600" b="1" dirty="0" smtClean="0">
                <a:solidFill>
                  <a:srgbClr val="7030A0"/>
                </a:solidFill>
              </a:rPr>
              <a:t>  Профессиональные кадры: </a:t>
            </a:r>
            <a:r>
              <a:rPr lang="ru-RU" sz="9600" dirty="0" smtClean="0">
                <a:solidFill>
                  <a:srgbClr val="7030A0"/>
                </a:solidFill>
              </a:rPr>
              <a:t>все педагоги детского сада имеют высшее и среднее профессиональное образование; штат укомплектован специалистами</a:t>
            </a:r>
          </a:p>
          <a:p>
            <a:pPr eaLnBrk="1" hangingPunct="1">
              <a:defRPr/>
            </a:pPr>
            <a:endParaRPr lang="ru-RU" sz="96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9600" b="1" dirty="0" smtClean="0">
                <a:solidFill>
                  <a:srgbClr val="7030A0"/>
                </a:solidFill>
              </a:rPr>
              <a:t>  Инновационная деятельность педагогов </a:t>
            </a:r>
            <a:r>
              <a:rPr lang="ru-RU" sz="9600" dirty="0" smtClean="0">
                <a:solidFill>
                  <a:srgbClr val="7030A0"/>
                </a:solidFill>
              </a:rPr>
              <a:t>по изучению и применению </a:t>
            </a:r>
            <a:r>
              <a:rPr lang="ru-RU" sz="9600" b="1" dirty="0" err="1" smtClean="0">
                <a:solidFill>
                  <a:srgbClr val="7030A0"/>
                </a:solidFill>
              </a:rPr>
              <a:t>деятельностных</a:t>
            </a:r>
            <a:r>
              <a:rPr lang="ru-RU" sz="9600" b="1" dirty="0" smtClean="0">
                <a:solidFill>
                  <a:srgbClr val="7030A0"/>
                </a:solidFill>
              </a:rPr>
              <a:t> методов  познания</a:t>
            </a:r>
            <a:r>
              <a:rPr lang="ru-RU" sz="9600" dirty="0" smtClean="0">
                <a:solidFill>
                  <a:srgbClr val="7030A0"/>
                </a:solidFill>
              </a:rPr>
              <a:t>, соответствующих возрастным особенностям детей</a:t>
            </a:r>
          </a:p>
          <a:p>
            <a:pPr eaLnBrk="1" hangingPunct="1">
              <a:defRPr/>
            </a:pPr>
            <a:endParaRPr lang="ru-RU" sz="96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9600" b="1" dirty="0" smtClean="0">
                <a:solidFill>
                  <a:srgbClr val="7030A0"/>
                </a:solidFill>
              </a:rPr>
              <a:t>   Обогащённая и отвечающая требованиям </a:t>
            </a:r>
            <a:r>
              <a:rPr lang="ru-RU" sz="9600" dirty="0" smtClean="0">
                <a:solidFill>
                  <a:srgbClr val="7030A0"/>
                </a:solidFill>
              </a:rPr>
              <a:t>Федерального государственного образовательного стандарта</a:t>
            </a:r>
            <a:r>
              <a:rPr lang="ru-RU" sz="9600" b="1" dirty="0" smtClean="0">
                <a:solidFill>
                  <a:srgbClr val="7030A0"/>
                </a:solidFill>
              </a:rPr>
              <a:t>, развивающая предметно- пространственная среда групп ДОУ</a:t>
            </a:r>
          </a:p>
          <a:p>
            <a:pPr eaLnBrk="1" hangingPunct="1">
              <a:defRPr/>
            </a:pPr>
            <a:endParaRPr lang="ru-RU" sz="9600" b="1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ru-RU" sz="96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96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357188"/>
            <a:ext cx="62309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Условия реализации приоритетного направления</a:t>
            </a:r>
            <a:r>
              <a:rPr lang="ru-RU" sz="3200" b="1" dirty="0">
                <a:solidFill>
                  <a:srgbClr val="FF0000"/>
                </a:solidFill>
                <a:ea typeface="+mj-ea"/>
                <a:cs typeface="+mj-cs"/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6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Краткая характеристика взаимодействия ДОУ и родителей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7030A0"/>
                </a:solidFill>
              </a:rPr>
              <a:t>Дошкольное учреждение выступает в роли </a:t>
            </a:r>
            <a:r>
              <a:rPr lang="ru-RU" sz="2400" b="1" dirty="0">
                <a:solidFill>
                  <a:srgbClr val="7030A0"/>
                </a:solidFill>
              </a:rPr>
              <a:t>активного помощника </a:t>
            </a:r>
            <a:r>
              <a:rPr lang="ru-RU" sz="2400" dirty="0">
                <a:solidFill>
                  <a:srgbClr val="7030A0"/>
                </a:solidFill>
              </a:rPr>
              <a:t>семье в обеспечении единого образовательного пространства «детский сад–семья–социум</a:t>
            </a:r>
            <a:r>
              <a:rPr lang="ru-RU" sz="2400" dirty="0" smtClean="0">
                <a:solidFill>
                  <a:srgbClr val="7030A0"/>
                </a:solidFill>
              </a:rPr>
              <a:t>»</a:t>
            </a:r>
            <a:endParaRPr lang="ru-RU" sz="2400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ru-RU" sz="2400" dirty="0">
                <a:solidFill>
                  <a:srgbClr val="7030A0"/>
                </a:solidFill>
              </a:rPr>
              <a:t>Дошкольное учреждение постоянно изучает и влияет на формирование образовательных запросов родителей, </a:t>
            </a:r>
            <a:r>
              <a:rPr lang="ru-RU" sz="2400" dirty="0" smtClean="0">
                <a:solidFill>
                  <a:srgbClr val="7030A0"/>
                </a:solidFill>
              </a:rPr>
              <a:t>проектирует </a:t>
            </a:r>
            <a:r>
              <a:rPr lang="ru-RU" sz="2400" dirty="0">
                <a:solidFill>
                  <a:srgbClr val="7030A0"/>
                </a:solidFill>
              </a:rPr>
              <a:t>условия для их </a:t>
            </a:r>
            <a:r>
              <a:rPr lang="ru-RU" sz="2400" dirty="0" smtClean="0">
                <a:solidFill>
                  <a:srgbClr val="7030A0"/>
                </a:solidFill>
              </a:rPr>
              <a:t>удовлетворения 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7030A0"/>
                </a:solidFill>
              </a:rPr>
              <a:t>Педагоги рассказывают о достижениях ребенка, о задачах, стоящих перед ним, и получают такую же информацию от </a:t>
            </a:r>
            <a:r>
              <a:rPr lang="ru-RU" sz="2400" dirty="0" smtClean="0">
                <a:solidFill>
                  <a:srgbClr val="7030A0"/>
                </a:solidFill>
              </a:rPr>
              <a:t>родителей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Партнерский </a:t>
            </a:r>
            <a:r>
              <a:rPr lang="ru-RU" sz="2400" dirty="0">
                <a:solidFill>
                  <a:srgbClr val="7030A0"/>
                </a:solidFill>
              </a:rPr>
              <a:t>характер взаимодействия делает сотрудничество более </a:t>
            </a:r>
            <a:r>
              <a:rPr lang="ru-RU" sz="2400" dirty="0" smtClean="0">
                <a:solidFill>
                  <a:srgbClr val="7030A0"/>
                </a:solidFill>
              </a:rPr>
              <a:t>успешным</a:t>
            </a:r>
            <a:endParaRPr lang="ru-RU" sz="2400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900987" cy="116205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FF0000"/>
                </a:solidFill>
              </a:rPr>
              <a:t>Основные направления в работе с родителями: 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643063"/>
            <a:ext cx="3008312" cy="46910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Информационно-аналитическое:</a:t>
            </a:r>
            <a:endParaRPr lang="ru-RU" sz="18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проведение опросов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анкетирование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 консультации специалистов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родительские собрания </a:t>
            </a:r>
            <a:r>
              <a:rPr lang="ru-RU" sz="1800" smtClean="0">
                <a:solidFill>
                  <a:srgbClr val="7030A0"/>
                </a:solidFill>
              </a:rPr>
              <a:t>(интерактивные формы работы)</a:t>
            </a:r>
          </a:p>
          <a:p>
            <a:pPr eaLnBrk="1" hangingPunct="1"/>
            <a:endParaRPr lang="ru-RU" smtClean="0"/>
          </a:p>
        </p:txBody>
      </p:sp>
      <p:pic>
        <p:nvPicPr>
          <p:cNvPr id="19460" name="Picture 2" descr="C:\Users\ст.воспитптель\Desktop\Documents\Мои документы\КАРТИНКИ\инф. для род\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43688" y="1000125"/>
            <a:ext cx="1517650" cy="2143125"/>
          </a:xfrm>
        </p:spPr>
      </p:pic>
      <p:pic>
        <p:nvPicPr>
          <p:cNvPr id="19461" name="Picture 3" descr="C:\Users\ст.воспитптель\Desktop\Documents\Мои документы\КАРТИНКИ\инф. для род\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214688"/>
            <a:ext cx="421481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Познавательное: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клубы заинтересованных родителей: «Молодая семья», «Психолого-педагогическая </a:t>
            </a:r>
            <a:r>
              <a:rPr lang="ru-RU" sz="2400" dirty="0" smtClean="0">
                <a:solidFill>
                  <a:srgbClr val="7030A0"/>
                </a:solidFill>
              </a:rPr>
              <a:t>гостиная «Мы вместе»»</a:t>
            </a:r>
            <a:endParaRPr lang="ru-RU" sz="2400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изучение лучшего опыта семейного воспитания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встречи с интересными людьми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user\Мои документы\Фотки\род.собр\DSC0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3880">
            <a:off x="6228184" y="1340768"/>
            <a:ext cx="2496277" cy="187220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Фотки\родительское собрание 2014\средняя группа\2014-05-30 16-50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5194">
            <a:off x="3851920" y="2780928"/>
            <a:ext cx="2784309" cy="20882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Фотки\встреча с Метеновой\DSC05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1219">
            <a:off x="6228184" y="4437112"/>
            <a:ext cx="2592288" cy="1944216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Фотки\род.собр\DSC04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8055">
            <a:off x="3851920" y="260648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86113" cy="1162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dirty="0" smtClean="0">
                <a:solidFill>
                  <a:srgbClr val="FF0000"/>
                </a:solidFill>
              </a:rPr>
              <a:t>Наглядно-информационное: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«День открытых дверей»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Информационные стенды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Открытые занятия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для родителей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Фото и видеоотчеты, используемые на  родительских собраниях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1508" name="Picture 2" descr="C:\Users\ст.воспитптель\Desktop\Documents\Мои документы\КАРТИНКИ\инф. для род\5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7938" y="357188"/>
            <a:ext cx="2543175" cy="1798637"/>
          </a:xfrm>
        </p:spPr>
      </p:pic>
      <p:pic>
        <p:nvPicPr>
          <p:cNvPr id="21509" name="Picture 3" descr="C:\Users\ст.воспитптель\Desktop\Documents\Мои документы\Фото\Д.С\DSCF2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42875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ст.воспитптель\Desktop\Documents\Мои документы\фото сотрудников и детей\Фото1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3143250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F:\Д.с.175  фото сотрудников\фото снеговик 2013\январь2013\DSC05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357688"/>
            <a:ext cx="26431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3008312" cy="7921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Досуговое:</a:t>
            </a:r>
          </a:p>
        </p:txBody>
      </p:sp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совместное проведение досуга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 выставки семейных творческих работ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 конкурсы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 проекты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7030A0"/>
                </a:solidFill>
              </a:rPr>
              <a:t> семейные спортивные мероприятия</a:t>
            </a:r>
          </a:p>
        </p:txBody>
      </p:sp>
      <p:pic>
        <p:nvPicPr>
          <p:cNvPr id="22532" name="Picture 2" descr="F:\2014-05-30 16-49-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80" b="5833"/>
          <a:stretch>
            <a:fillRect/>
          </a:stretch>
        </p:blipFill>
        <p:spPr>
          <a:xfrm>
            <a:off x="2357438" y="4143375"/>
            <a:ext cx="3195637" cy="2357438"/>
          </a:xfrm>
        </p:spPr>
      </p:pic>
      <p:pic>
        <p:nvPicPr>
          <p:cNvPr id="22533" name="Picture 2" descr="C:\Users\ст.воспитптель\Desktop\Documents\Мои документы\Фото\фото\IMG_0521.jpg"/>
          <p:cNvPicPr>
            <a:picLocks noChangeAspect="1" noChangeArrowheads="1"/>
          </p:cNvPicPr>
          <p:nvPr/>
        </p:nvPicPr>
        <p:blipFill>
          <a:blip r:embed="rId3" cstate="print"/>
          <a:srcRect l="-4597" r="-1151" b="-2"/>
          <a:stretch>
            <a:fillRect/>
          </a:stretch>
        </p:blipFill>
        <p:spPr bwMode="auto">
          <a:xfrm>
            <a:off x="7500938" y="4500563"/>
            <a:ext cx="16430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ст.воспитптель\Desktop\Documents\Мои документы\Фото\фото\IMG_0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00025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C:\Users\ст.воспитптель\Desktop\Documents\Мои документы\Фото\фото\IMG_04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2143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dirty="0" smtClean="0"/>
              <a:t>      </a:t>
            </a:r>
            <a:r>
              <a:rPr lang="ru-RU" sz="3600" dirty="0" smtClean="0">
                <a:solidFill>
                  <a:srgbClr val="FF0000"/>
                </a:solidFill>
              </a:rPr>
              <a:t>Предназначение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дошкольного </a:t>
            </a:r>
            <a:r>
              <a:rPr lang="ru-RU" sz="3600" dirty="0" smtClean="0">
                <a:solidFill>
                  <a:srgbClr val="FF0000"/>
                </a:solidFill>
              </a:rPr>
              <a:t>образов</a:t>
            </a:r>
            <a:r>
              <a:rPr lang="ru-RU" sz="3600" dirty="0" smtClean="0">
                <a:solidFill>
                  <a:srgbClr val="FF0000"/>
                </a:solidFill>
              </a:rPr>
              <a:t>ания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555" name="Текст 9"/>
          <p:cNvSpPr>
            <a:spLocks noGrp="1"/>
          </p:cNvSpPr>
          <p:nvPr>
            <p:ph type="body" idx="1"/>
          </p:nvPr>
        </p:nvSpPr>
        <p:spPr>
          <a:xfrm>
            <a:off x="785813" y="2000250"/>
            <a:ext cx="3900487" cy="4465638"/>
          </a:xfrm>
        </p:spPr>
        <p:txBody>
          <a:bodyPr/>
          <a:lstStyle/>
          <a:p>
            <a:pPr eaLnBrk="1" hangingPunct="1"/>
            <a:r>
              <a:rPr lang="ru-RU" sz="1800" b="0" dirty="0" smtClean="0"/>
              <a:t>  </a:t>
            </a:r>
            <a:r>
              <a:rPr lang="ru-RU" sz="1800" b="0" dirty="0" smtClean="0">
                <a:solidFill>
                  <a:srgbClr val="7030A0"/>
                </a:solidFill>
              </a:rPr>
              <a:t>На современном этапе одним из наиболее значимых направлений-         реформирования и модернизации дошкольного образования является замена традиционных ценностей обучения ребенка ценностями развития его личности. </a:t>
            </a:r>
          </a:p>
          <a:p>
            <a:pPr eaLnBrk="1" hangingPunct="1"/>
            <a:r>
              <a:rPr lang="ru-RU" sz="1800" dirty="0" smtClean="0">
                <a:solidFill>
                  <a:srgbClr val="7030A0"/>
                </a:solidFill>
              </a:rPr>
              <a:t>Ключевая линия дошкольного детства — </a:t>
            </a:r>
            <a:r>
              <a:rPr lang="ru-RU" sz="1800" b="0" dirty="0" smtClean="0">
                <a:solidFill>
                  <a:srgbClr val="7030A0"/>
                </a:solidFill>
              </a:rPr>
              <a:t>это</a:t>
            </a:r>
            <a:r>
              <a:rPr lang="ru-RU" sz="1800" dirty="0" smtClean="0">
                <a:solidFill>
                  <a:srgbClr val="7030A0"/>
                </a:solidFill>
              </a:rPr>
              <a:t> приобщение к ценностям  культуры, </a:t>
            </a:r>
            <a:r>
              <a:rPr lang="ru-RU" sz="1800" b="0" dirty="0" smtClean="0">
                <a:solidFill>
                  <a:srgbClr val="7030A0"/>
                </a:solidFill>
              </a:rPr>
              <a:t>а не обучение его письму, счету и чтению. И это приобщение происходит</a:t>
            </a:r>
            <a:r>
              <a:rPr lang="ru-RU" sz="1800" dirty="0" smtClean="0">
                <a:solidFill>
                  <a:srgbClr val="7030A0"/>
                </a:solidFill>
              </a:rPr>
              <a:t> через специфические виды детской деятельности и прежде всего через игру.</a:t>
            </a:r>
          </a:p>
          <a:p>
            <a:pPr eaLnBrk="1" hangingPunct="1"/>
            <a:endParaRPr lang="ru-RU" sz="1800" b="0" dirty="0" smtClean="0"/>
          </a:p>
        </p:txBody>
      </p:sp>
      <p:sp>
        <p:nvSpPr>
          <p:cNvPr id="23556" name="Содержимое 14"/>
          <p:cNvSpPr>
            <a:spLocks noGrp="1"/>
          </p:cNvSpPr>
          <p:nvPr>
            <p:ph sz="quarter" idx="4"/>
          </p:nvPr>
        </p:nvSpPr>
        <p:spPr>
          <a:xfrm>
            <a:off x="4714875" y="1785938"/>
            <a:ext cx="4041775" cy="3951287"/>
          </a:xfrm>
        </p:spPr>
        <p:txBody>
          <a:bodyPr anchor="ctr"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Миссия дошкольного образовании в России - </a:t>
            </a:r>
            <a:r>
              <a:rPr lang="ru-RU" b="1" i="1" dirty="0" smtClean="0">
                <a:solidFill>
                  <a:srgbClr val="7030A0"/>
                </a:solidFill>
              </a:rPr>
              <a:t>это становление и развитие личности в её индивидуальности, уникальности, неповторимости</a:t>
            </a:r>
            <a:r>
              <a:rPr lang="ru-RU" sz="2800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3557" name="Рисунок 11" descr="i?id=322477015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4857750"/>
            <a:ext cx="2133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Содержимое 16" descr="i?id=344710503-43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500063"/>
            <a:ext cx="1819275" cy="14287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3684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Данный шаблон можно использовать со ссылкой на интернет ресурсы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0063" y="1720850"/>
            <a:ext cx="8143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</a:rPr>
              <a:t>Шаблон презентации «Дети»</a:t>
            </a:r>
          </a:p>
          <a:p>
            <a:r>
              <a:rPr lang="ru-RU">
                <a:solidFill>
                  <a:srgbClr val="7030A0"/>
                </a:solidFill>
              </a:rPr>
              <a:t>Автор: Федотова Виктория Александровна, учитель начальных классов МОУ СОШ с. Лохово Черемховского р-на Иркутской обл </a:t>
            </a:r>
          </a:p>
          <a:p>
            <a:r>
              <a:rPr lang="ru-RU">
                <a:solidFill>
                  <a:srgbClr val="7030A0"/>
                </a:solidFill>
              </a:rPr>
              <a:t>Для оформления шаблона  использовались программа  Adobe Photoshop CS2  </a:t>
            </a:r>
          </a:p>
          <a:p>
            <a:r>
              <a:rPr lang="ru-RU">
                <a:solidFill>
                  <a:srgbClr val="7030A0"/>
                </a:solidFill>
              </a:rPr>
              <a:t>И элементы векторного клипарта</a:t>
            </a:r>
            <a:r>
              <a:rPr lang="ru-RU"/>
              <a:t>  </a:t>
            </a:r>
            <a:r>
              <a:rPr lang="ru-RU" u="sng">
                <a:hlinkClick r:id="rId2"/>
              </a:rPr>
              <a:t>http://artwork.in.ua/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ea typeface="Dotum" pitchFamily="34" charset="-127"/>
              </a:rPr>
              <a:t>Основная общеобразовательная программа дошкольной  образовательной организации </a:t>
            </a:r>
            <a:r>
              <a:rPr lang="ru-RU" sz="2400" smtClean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(далее ООП ДОО или программа)</a:t>
            </a:r>
            <a:r>
              <a:rPr lang="ru-RU" sz="2400" smtClean="0">
                <a:latin typeface="Dotum" pitchFamily="34" charset="-127"/>
                <a:ea typeface="Dotum" pitchFamily="34" charset="-127"/>
              </a:rPr>
              <a:t>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- это </a:t>
            </a:r>
            <a:r>
              <a:rPr lang="ru-RU" b="1" smtClean="0">
                <a:solidFill>
                  <a:srgbClr val="7030A0"/>
                </a:solidFill>
              </a:rPr>
              <a:t>нормативно- управленческий документ</a:t>
            </a:r>
            <a:r>
              <a:rPr lang="ru-RU" smtClean="0">
                <a:solidFill>
                  <a:srgbClr val="7030A0"/>
                </a:solidFill>
              </a:rPr>
              <a:t> дошкольного учреждения, отражающий </a:t>
            </a:r>
            <a:r>
              <a:rPr lang="ru-RU" b="1" smtClean="0">
                <a:solidFill>
                  <a:srgbClr val="7030A0"/>
                </a:solidFill>
              </a:rPr>
              <a:t>специфику содержания </a:t>
            </a:r>
            <a:r>
              <a:rPr lang="ru-RU" b="1" i="1" smtClean="0">
                <a:solidFill>
                  <a:srgbClr val="7030A0"/>
                </a:solidFill>
              </a:rPr>
              <a:t>образования дошкольников</a:t>
            </a:r>
            <a:r>
              <a:rPr lang="ru-RU" i="1" smtClean="0">
                <a:solidFill>
                  <a:srgbClr val="7030A0"/>
                </a:solidFill>
              </a:rPr>
              <a:t> </a:t>
            </a:r>
            <a:r>
              <a:rPr lang="ru-RU" smtClean="0">
                <a:solidFill>
                  <a:srgbClr val="7030A0"/>
                </a:solidFill>
              </a:rPr>
              <a:t>и определяет </a:t>
            </a:r>
            <a:r>
              <a:rPr lang="ru-RU" b="1" smtClean="0">
                <a:solidFill>
                  <a:srgbClr val="7030A0"/>
                </a:solidFill>
              </a:rPr>
              <a:t>особенности организации воспит</a:t>
            </a:r>
            <a:r>
              <a:rPr lang="ru-RU" smtClean="0">
                <a:solidFill>
                  <a:srgbClr val="7030A0"/>
                </a:solidFill>
              </a:rPr>
              <a:t>ательно</a:t>
            </a:r>
            <a:r>
              <a:rPr lang="ru-RU" b="1" smtClean="0">
                <a:solidFill>
                  <a:srgbClr val="7030A0"/>
                </a:solidFill>
              </a:rPr>
              <a:t>- образова</a:t>
            </a:r>
            <a:r>
              <a:rPr lang="ru-RU" smtClean="0">
                <a:solidFill>
                  <a:srgbClr val="7030A0"/>
                </a:solidFill>
              </a:rPr>
              <a:t>тельного</a:t>
            </a:r>
            <a:r>
              <a:rPr lang="ru-RU" b="1" smtClean="0">
                <a:solidFill>
                  <a:srgbClr val="7030A0"/>
                </a:solidFill>
              </a:rPr>
              <a:t> проц</a:t>
            </a:r>
            <a:r>
              <a:rPr lang="ru-RU" smtClean="0">
                <a:solidFill>
                  <a:srgbClr val="7030A0"/>
                </a:solidFill>
              </a:rPr>
              <a:t>есса, а также условия для обеспечения в полном объёме </a:t>
            </a:r>
            <a:r>
              <a:rPr lang="ru-RU" b="1" smtClean="0">
                <a:solidFill>
                  <a:srgbClr val="7030A0"/>
                </a:solidFill>
              </a:rPr>
              <a:t>права</a:t>
            </a:r>
            <a:r>
              <a:rPr lang="ru-RU" smtClean="0">
                <a:solidFill>
                  <a:srgbClr val="7030A0"/>
                </a:solidFill>
              </a:rPr>
              <a:t> ребенка </a:t>
            </a:r>
            <a:r>
              <a:rPr lang="ru-RU" b="1" smtClean="0">
                <a:solidFill>
                  <a:srgbClr val="7030A0"/>
                </a:solidFill>
              </a:rPr>
              <a:t>на </a:t>
            </a:r>
            <a:r>
              <a:rPr lang="ru-RU" smtClean="0">
                <a:solidFill>
                  <a:srgbClr val="7030A0"/>
                </a:solidFill>
              </a:rPr>
              <a:t> получение </a:t>
            </a:r>
            <a:r>
              <a:rPr lang="ru-RU" b="1" smtClean="0">
                <a:solidFill>
                  <a:srgbClr val="7030A0"/>
                </a:solidFill>
              </a:rPr>
              <a:t>образовани</a:t>
            </a:r>
            <a:r>
              <a:rPr lang="ru-RU" smtClean="0">
                <a:solidFill>
                  <a:srgbClr val="7030A0"/>
                </a:solidFill>
              </a:rPr>
              <a:t>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42875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Возрастные категории детей,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 на которых ориентирована программа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детском саду № 175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функционируют 6 групп,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которые посещают 125 обучающихся: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Группа детей раннего возраста (возраст 2-3 года)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Младшая группа ( возраст 3-4 года)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Средняя группа (возраст 4-5 лет)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Старшая подготовительная группа (возраст 5-7 лет)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Старшая логопедическая группа (возраст 5-6 лет)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Подготовительная логопедическая группа (возраст 6-7 лет)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268" name="Picture 2" descr="C:\Users\ст.воспитптель\Desktop\Documents\Мои документы\Фото\фото дсад.JPG"/>
          <p:cNvPicPr>
            <a:picLocks noChangeAspect="1" noChangeArrowheads="1"/>
          </p:cNvPicPr>
          <p:nvPr/>
        </p:nvPicPr>
        <p:blipFill>
          <a:blip r:embed="rId2" cstate="print"/>
          <a:srcRect l="2042" b="11224"/>
          <a:stretch>
            <a:fillRect/>
          </a:stretch>
        </p:blipFill>
        <p:spPr bwMode="auto">
          <a:xfrm>
            <a:off x="5500688" y="1643063"/>
            <a:ext cx="33575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Структура образовательного процесса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643050"/>
          <a:ext cx="821537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Используемые примерные образовательные программы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МДОУ реализует </a:t>
            </a:r>
            <a:r>
              <a:rPr lang="ru-RU" sz="2400" dirty="0" smtClean="0">
                <a:solidFill>
                  <a:srgbClr val="7030A0"/>
                </a:solidFill>
              </a:rPr>
              <a:t>примерные программы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endParaRPr lang="ru-RU" sz="2400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Авторская комплексная программа«От </a:t>
            </a:r>
            <a:r>
              <a:rPr lang="ru-RU" sz="2400" dirty="0">
                <a:solidFill>
                  <a:srgbClr val="7030A0"/>
                </a:solidFill>
              </a:rPr>
              <a:t>рождения до школы» под </a:t>
            </a:r>
            <a:r>
              <a:rPr lang="ru-RU" sz="2400" dirty="0" err="1" smtClean="0">
                <a:solidFill>
                  <a:srgbClr val="7030A0"/>
                </a:solidFill>
              </a:rPr>
              <a:t>ред.Н.Е.Вераксы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Адаптированная основная образовательная программа  для детей с тяжелыми нарушениями  речи (Общим недоразвитием речи) с 3 до 7 лет под ред. </a:t>
            </a:r>
            <a:r>
              <a:rPr lang="ru-RU" sz="2400" dirty="0" err="1" smtClean="0">
                <a:solidFill>
                  <a:srgbClr val="7030A0"/>
                </a:solidFill>
              </a:rPr>
              <a:t>Н.В.Нищевой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Парциальные программы (дополнительно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Н.Н.Авдеева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smtClean="0">
                <a:solidFill>
                  <a:srgbClr val="7030A0"/>
                </a:solidFill>
              </a:rPr>
              <a:t>О.Л.Князева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Р.Б.Стеркина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«Основы безопасности 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детей дошкольного возраста</a:t>
            </a:r>
            <a:r>
              <a:rPr lang="ru-RU" sz="2400" dirty="0" smtClean="0">
                <a:solidFill>
                  <a:srgbClr val="7030A0"/>
                </a:solidFill>
              </a:rPr>
              <a:t>»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err="1" smtClean="0">
                <a:solidFill>
                  <a:srgbClr val="7030A0"/>
                </a:solidFill>
              </a:rPr>
              <a:t>О.П.Радынова</a:t>
            </a:r>
            <a:r>
              <a:rPr lang="ru-RU" sz="2400" dirty="0" smtClean="0">
                <a:solidFill>
                  <a:srgbClr val="7030A0"/>
                </a:solidFill>
              </a:rPr>
              <a:t> «Музыкальные шедевры»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9724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  <a:t>Содержание образовательной программы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70C0"/>
                </a:solidFill>
              </a:rPr>
              <a:t>реализуется в </a:t>
            </a:r>
            <a:r>
              <a:rPr lang="ru-RU" sz="2700" b="1" i="1" dirty="0" smtClean="0">
                <a:solidFill>
                  <a:srgbClr val="0070C0"/>
                </a:solidFill>
              </a:rPr>
              <a:t>специфичных</a:t>
            </a:r>
            <a:r>
              <a:rPr lang="ru-RU" sz="2700" dirty="0" smtClean="0">
                <a:solidFill>
                  <a:srgbClr val="0070C0"/>
                </a:solidFill>
              </a:rPr>
              <a:t> для каждого </a:t>
            </a:r>
            <a:r>
              <a:rPr lang="ru-RU" sz="2700" b="1" i="1" dirty="0" smtClean="0">
                <a:solidFill>
                  <a:srgbClr val="0070C0"/>
                </a:solidFill>
              </a:rPr>
              <a:t>возраста</a:t>
            </a:r>
            <a:r>
              <a:rPr lang="ru-RU" sz="2700" dirty="0" smtClean="0">
                <a:solidFill>
                  <a:srgbClr val="0070C0"/>
                </a:solidFill>
              </a:rPr>
              <a:t> видах детской деятельности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70C0"/>
              </a:solidFill>
            </a:endParaRPr>
          </a:p>
          <a:p>
            <a:pPr eaLnBrk="1" hangingPunct="1"/>
            <a:endParaRPr lang="ru-RU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71588"/>
          <a:ext cx="892971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214439"/>
          <a:ext cx="8678738" cy="5490889"/>
        </p:xfrm>
        <a:graphic>
          <a:graphicData uri="http://schemas.openxmlformats.org/drawingml/2006/table">
            <a:tbl>
              <a:tblPr/>
              <a:tblGrid>
                <a:gridCol w="2153347"/>
                <a:gridCol w="2578916"/>
                <a:gridCol w="3946475"/>
              </a:tblGrid>
              <a:tr h="340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 деятельность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 (ФГОС)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Двигательная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дидактические игры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игры с правилами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упражнения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– коммуникативная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Ролевые  игры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с правилами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Ситуативный разговор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Речевая ситуация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Сюжетные игры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с правилами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действия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 - исследовательская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Решение проблемных ситуаций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Игры с правилами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игры,  дидактические упражнения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изобразительная наглядность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 игрушек и картин, рассказывание по игрушкам    и картинам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4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 – художественная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 и фольклора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Подвижные игры (с музыкальным сопровождением)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 – дидактическая игра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Рисование, лепка, аппликация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4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indent="180975" eaLnBrk="1" hangingPunct="1">
              <a:tabLst>
                <a:tab pos="2279650" algn="l"/>
              </a:tabLst>
            </a:pP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форм работы по  разным видам детской деятельности в группе раннего возраста</a:t>
            </a:r>
            <a:r>
              <a:rPr lang="ru-RU" sz="3200" smtClean="0">
                <a:latin typeface="Arial" charset="0"/>
                <a:cs typeface="Arial" charset="0"/>
              </a:rPr>
              <a:t/>
            </a:r>
            <a:br>
              <a:rPr lang="ru-RU" sz="3200" smtClean="0">
                <a:latin typeface="Arial" charset="0"/>
                <a:cs typeface="Arial" charset="0"/>
              </a:rPr>
            </a:br>
            <a:endParaRPr lang="ru-RU" sz="32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11567"/>
          <a:ext cx="8640959" cy="5678424"/>
        </p:xfrm>
        <a:graphic>
          <a:graphicData uri="http://schemas.openxmlformats.org/drawingml/2006/table">
            <a:tbl>
              <a:tblPr/>
              <a:tblGrid>
                <a:gridCol w="2143974"/>
                <a:gridCol w="2567690"/>
                <a:gridCol w="3929295"/>
              </a:tblGrid>
              <a:tr h="205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 деятельность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 (ФГОС)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Двигательная</a:t>
                      </a:r>
                    </a:p>
                    <a:p>
                      <a:pPr lvl="0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Самообслуживание и элементарный бытовой труд</a:t>
                      </a: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Овладение техникой основных движений: ходьба,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бег, прыжки, ползание, лазание</a:t>
                      </a:r>
                      <a:endParaRPr lang="ru-RU" sz="12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дидактические игры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игры с правилами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упражнения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– коммуникативная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Ролевые  игры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с правилами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Речевая ситуация   Ситуативный разговор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Сюжетные игры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с правилами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действия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 – исследовательская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Конструирование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Экспериментирование</a:t>
                      </a:r>
                      <a:endParaRPr lang="ru-RU" sz="12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Решение проблемных ситуаций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Игры с правилами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игры,  дидактические упражнения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изобразительная наглядность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 игрушек и картин, рассказывание по игрушкам    и картинам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 – художественная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 и фольклора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Продуктивная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пение, музыкально- ритмические движения, игры на детских музыкальных инструментах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Подвижные игры (с музыкальным сопровождением)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Рисование, лепка, аппликация (разнообразные техники исполнения)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749" marR="427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4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indent="180975" eaLnBrk="1" hangingPunct="1">
              <a:tabLst>
                <a:tab pos="2279650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форм работы по  разным видам детской деятельности для детей 3-8 лет</a:t>
            </a:r>
            <a:r>
              <a:rPr lang="ru-RU" sz="3200" dirty="0" smtClean="0">
                <a:latin typeface="Arial" charset="0"/>
                <a:cs typeface="Arial" charset="0"/>
              </a:rPr>
              <a:t/>
            </a:r>
            <a:br>
              <a:rPr lang="ru-RU" sz="3200" dirty="0" smtClean="0">
                <a:latin typeface="Arial" charset="0"/>
                <a:cs typeface="Arial" charset="0"/>
              </a:rPr>
            </a:br>
            <a:endParaRPr lang="ru-RU" sz="3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Приоритетное направление в образовании детей: 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познавательно- речевое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Цель: </a:t>
            </a:r>
            <a:r>
              <a:rPr lang="ru-RU" dirty="0" smtClean="0">
                <a:solidFill>
                  <a:srgbClr val="7030A0"/>
                </a:solidFill>
              </a:rPr>
              <a:t>развитие познавательных интересов и познавательных способностей детей: </a:t>
            </a:r>
          </a:p>
          <a:p>
            <a:pPr eaLnBrk="1" hangingPunct="1"/>
            <a:r>
              <a:rPr lang="ru-RU" i="1" dirty="0" smtClean="0">
                <a:solidFill>
                  <a:srgbClr val="00B050"/>
                </a:solidFill>
              </a:rPr>
              <a:t>развитие мотивационной сферы</a:t>
            </a:r>
            <a:endParaRPr lang="ru-RU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использование речи как средства мыслительной деятельности</a:t>
            </a:r>
          </a:p>
          <a:p>
            <a:pPr eaLnBrk="1" hangingPunct="1"/>
            <a:r>
              <a:rPr lang="ru-RU" i="1" dirty="0" smtClean="0">
                <a:solidFill>
                  <a:srgbClr val="FF0000"/>
                </a:solidFill>
              </a:rPr>
              <a:t>формирование коммуникативных способностей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158</TotalTime>
  <Words>1016</Words>
  <Application>Microsoft Office PowerPoint</Application>
  <PresentationFormat>Экран (4:3)</PresentationFormat>
  <Paragraphs>198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Дети</vt:lpstr>
      <vt:lpstr>Образовательная программа дошкольной организации (Дополнительный раздел для ознакомления родителей) </vt:lpstr>
      <vt:lpstr>Основная общеобразовательная программа дошкольной  образовательной организации (далее ООП ДОО или программа) </vt:lpstr>
      <vt:lpstr>Возрастные категории детей,  на которых ориентирована программа</vt:lpstr>
      <vt:lpstr>Структура образовательного процесса</vt:lpstr>
      <vt:lpstr>Используемые примерные образовательные программы</vt:lpstr>
      <vt:lpstr>Содержание образовательной программы реализуется в специфичных для каждого возраста видах детской деятельности</vt:lpstr>
      <vt:lpstr>  Перечень форм работы по  разным видам детской деятельности в группе раннего возраста </vt:lpstr>
      <vt:lpstr>  Перечень форм работы по  разным видам детской деятельности для детей 3-8 лет </vt:lpstr>
      <vt:lpstr>Приоритетное направление в образовании детей:  познавательно- речевое</vt:lpstr>
      <vt:lpstr>Слайд 10</vt:lpstr>
      <vt:lpstr>Краткая характеристика взаимодействия ДОУ и родителей</vt:lpstr>
      <vt:lpstr>Основные направления в работе с родителями: </vt:lpstr>
      <vt:lpstr>Познавательное:</vt:lpstr>
      <vt:lpstr>Наглядно-информационное: </vt:lpstr>
      <vt:lpstr>Досуговое:</vt:lpstr>
      <vt:lpstr>      Предназначение  дошкольного образования</vt:lpstr>
      <vt:lpstr>Данный шаблон можно использовать со ссылкой на 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Пучкова Марина Юрьевна</dc:creator>
  <cp:lastModifiedBy>ст.воспитатель</cp:lastModifiedBy>
  <cp:revision>17</cp:revision>
  <dcterms:created xsi:type="dcterms:W3CDTF">2010-08-21T04:08:07Z</dcterms:created>
  <dcterms:modified xsi:type="dcterms:W3CDTF">2017-07-07T07:33:26Z</dcterms:modified>
</cp:coreProperties>
</file>